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5" r:id="rId5"/>
    <p:sldMasterId id="2147483707" r:id="rId6"/>
    <p:sldMasterId id="2147483720" r:id="rId7"/>
    <p:sldMasterId id="2147483732" r:id="rId8"/>
    <p:sldMasterId id="2147483747" r:id="rId9"/>
    <p:sldMasterId id="2147483764" r:id="rId10"/>
  </p:sldMasterIdLst>
  <p:notesMasterIdLst>
    <p:notesMasterId r:id="rId43"/>
  </p:notesMasterIdLst>
  <p:sldIdLst>
    <p:sldId id="304" r:id="rId11"/>
    <p:sldId id="995" r:id="rId12"/>
    <p:sldId id="997" r:id="rId13"/>
    <p:sldId id="1001" r:id="rId14"/>
    <p:sldId id="1002" r:id="rId15"/>
    <p:sldId id="1005" r:id="rId16"/>
    <p:sldId id="836" r:id="rId17"/>
    <p:sldId id="4895" r:id="rId18"/>
    <p:sldId id="4866" r:id="rId19"/>
    <p:sldId id="878" r:id="rId20"/>
    <p:sldId id="4889" r:id="rId21"/>
    <p:sldId id="4884" r:id="rId22"/>
    <p:sldId id="926" r:id="rId23"/>
    <p:sldId id="993" r:id="rId24"/>
    <p:sldId id="948" r:id="rId25"/>
    <p:sldId id="3271" r:id="rId26"/>
    <p:sldId id="3272" r:id="rId27"/>
    <p:sldId id="3270" r:id="rId28"/>
    <p:sldId id="4893" r:id="rId29"/>
    <p:sldId id="256" r:id="rId30"/>
    <p:sldId id="257" r:id="rId31"/>
    <p:sldId id="4880" r:id="rId32"/>
    <p:sldId id="4886" r:id="rId33"/>
    <p:sldId id="259" r:id="rId34"/>
    <p:sldId id="4891" r:id="rId35"/>
    <p:sldId id="262" r:id="rId36"/>
    <p:sldId id="4807" r:id="rId37"/>
    <p:sldId id="4878" r:id="rId38"/>
    <p:sldId id="4894" r:id="rId39"/>
    <p:sldId id="4876" r:id="rId40"/>
    <p:sldId id="4875" r:id="rId41"/>
    <p:sldId id="78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2FC5C4-A2D2-49C6-8059-6175652B6288}" v="3" dt="2023-12-05T14:07:32.319"/>
    <p1510:client id="{F00A729F-D71C-BFAB-DB4F-7BD4D2E4EDBA}" v="5" dt="2024-01-13T23:02:44.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90"/>
    <p:restoredTop sz="94614"/>
  </p:normalViewPr>
  <p:slideViewPr>
    <p:cSldViewPr snapToGrid="0" snapToObjects="1">
      <p:cViewPr varScale="1">
        <p:scale>
          <a:sx n="107" d="100"/>
          <a:sy n="107" d="100"/>
        </p:scale>
        <p:origin x="13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6F810-4215-441B-B4B3-06E1ACD52B43}"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E24D1-2DA0-47DB-A407-5BAD3B6B2FE3}" type="slidenum">
              <a:rPr lang="en-US" smtClean="0"/>
              <a:t>‹#›</a:t>
            </a:fld>
            <a:endParaRPr lang="en-US"/>
          </a:p>
        </p:txBody>
      </p:sp>
    </p:spTree>
    <p:extLst>
      <p:ext uri="{BB962C8B-B14F-4D97-AF65-F5344CB8AC3E}">
        <p14:creationId xmlns:p14="http://schemas.microsoft.com/office/powerpoint/2010/main" val="803496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D8439-70B0-4099-A70E-B5AB4CC7E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26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AD2670-6E19-4783-9701-C1985E742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36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AD2670-6E19-4783-9701-C1985E742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886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4AC4FD-372B-CA47-8FC6-2F32A497AAF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08BC60-09F2-0845-9CD5-79167208DFF1}"/>
              </a:ext>
            </a:extLst>
          </p:cNvPr>
          <p:cNvSpPr>
            <a:spLocks noGrp="1"/>
          </p:cNvSpPr>
          <p:nvPr>
            <p:ph type="ctrTitle"/>
          </p:nvPr>
        </p:nvSpPr>
        <p:spPr>
          <a:xfrm>
            <a:off x="4250422" y="4368902"/>
            <a:ext cx="9144000" cy="2387600"/>
          </a:xfrm>
        </p:spPr>
        <p:txBody>
          <a:bodyPr anchor="b">
            <a:normAutofit/>
          </a:bodyPr>
          <a:lstStyle>
            <a:lvl1pPr algn="ctr">
              <a:defRPr sz="3200" b="1" i="0" baseline="0">
                <a:latin typeface="Roboto" panose="02000000000000000000" pitchFamily="2" charset="0"/>
                <a:ea typeface="Roboto" panose="02000000000000000000" pitchFamily="2" charset="0"/>
              </a:defRPr>
            </a:lvl1pPr>
          </a:lstStyle>
          <a:p>
            <a:r>
              <a:rPr lang="en-US" dirty="0"/>
              <a:t>Click to edit Master title style</a:t>
            </a:r>
          </a:p>
        </p:txBody>
      </p:sp>
      <p:pic>
        <p:nvPicPr>
          <p:cNvPr id="5" name="Picture 4" descr="A red and white sign&#10;&#10;Description automatically generated with low confidence">
            <a:extLst>
              <a:ext uri="{FF2B5EF4-FFF2-40B4-BE49-F238E27FC236}">
                <a16:creationId xmlns:a16="http://schemas.microsoft.com/office/drawing/2014/main" id="{8B886846-2DA4-3AAA-F503-2AB4302618B1}"/>
              </a:ext>
            </a:extLst>
          </p:cNvPr>
          <p:cNvPicPr>
            <a:picLocks noChangeAspect="1"/>
          </p:cNvPicPr>
          <p:nvPr userDrawn="1"/>
        </p:nvPicPr>
        <p:blipFill>
          <a:blip r:embed="rId3"/>
          <a:stretch>
            <a:fillRect/>
          </a:stretch>
        </p:blipFill>
        <p:spPr>
          <a:xfrm>
            <a:off x="273996" y="327788"/>
            <a:ext cx="2739282" cy="640080"/>
          </a:xfrm>
          <a:prstGeom prst="rect">
            <a:avLst/>
          </a:prstGeom>
        </p:spPr>
      </p:pic>
    </p:spTree>
    <p:extLst>
      <p:ext uri="{BB962C8B-B14F-4D97-AF65-F5344CB8AC3E}">
        <p14:creationId xmlns:p14="http://schemas.microsoft.com/office/powerpoint/2010/main" val="344169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5B0D-B577-3745-986A-6AEB33FC59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2257E0-19AC-7C44-B356-DF662B3C30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FAFA5-54FE-8C45-9A9A-1DADE07B1102}"/>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5" name="Footer Placeholder 4">
            <a:extLst>
              <a:ext uri="{FF2B5EF4-FFF2-40B4-BE49-F238E27FC236}">
                <a16:creationId xmlns:a16="http://schemas.microsoft.com/office/drawing/2014/main" id="{877449BE-5552-4F49-A04D-5104B4CBE7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6380D-7ADA-C14E-8D76-D45B5F2D53E6}"/>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158006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0A6AEC-B90A-EE48-BDA2-8D6A1F38D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28F8D8-AF93-C54C-B47A-8BBCDA2D54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C3814-D4D2-E642-87CF-22DA030537AB}"/>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5" name="Footer Placeholder 4">
            <a:extLst>
              <a:ext uri="{FF2B5EF4-FFF2-40B4-BE49-F238E27FC236}">
                <a16:creationId xmlns:a16="http://schemas.microsoft.com/office/drawing/2014/main" id="{9578A8A2-37A4-BC47-BD22-F809D5B51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EFBD2-9699-FD43-A830-CE64A3877B6C}"/>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895872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B8EEBC-0384-D148-A72A-D9B04B266E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2826F-7706-0843-9FD9-4A067ECD6D1C}"/>
              </a:ext>
            </a:extLst>
          </p:cNvPr>
          <p:cNvSpPr>
            <a:spLocks noGrp="1"/>
          </p:cNvSpPr>
          <p:nvPr>
            <p:ph type="title"/>
          </p:nvPr>
        </p:nvSpPr>
        <p:spPr>
          <a:xfrm>
            <a:off x="0" y="187239"/>
            <a:ext cx="12192001" cy="585810"/>
          </a:xfrm>
        </p:spPr>
        <p:txBody>
          <a:bodyPr>
            <a:normAutofit/>
          </a:bodyPr>
          <a:lstStyle>
            <a:lvl1pPr algn="ctr">
              <a:defRPr sz="2800" b="1" i="0" spc="-50" baseline="0">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550ACFE6-401C-CD4C-9CD2-BC6966013A5A}"/>
              </a:ext>
            </a:extLst>
          </p:cNvPr>
          <p:cNvPicPr>
            <a:picLocks noChangeAspect="1"/>
          </p:cNvPicPr>
          <p:nvPr userDrawn="1"/>
        </p:nvPicPr>
        <p:blipFill>
          <a:blip r:embed="rId3"/>
          <a:stretch>
            <a:fillRect/>
          </a:stretch>
        </p:blipFill>
        <p:spPr>
          <a:xfrm>
            <a:off x="156303" y="117504"/>
            <a:ext cx="1865444" cy="715927"/>
          </a:xfrm>
          <a:prstGeom prst="rect">
            <a:avLst/>
          </a:prstGeom>
        </p:spPr>
      </p:pic>
    </p:spTree>
    <p:extLst>
      <p:ext uri="{BB962C8B-B14F-4D97-AF65-F5344CB8AC3E}">
        <p14:creationId xmlns:p14="http://schemas.microsoft.com/office/powerpoint/2010/main" val="1068483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B6F15528-21DE-4FAA-801E-634DDDAF4B2B}"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6986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809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8698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033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0046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12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32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B8EEBC-0384-D148-A72A-D9B04B266E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2826F-7706-0843-9FD9-4A067ECD6D1C}"/>
              </a:ext>
            </a:extLst>
          </p:cNvPr>
          <p:cNvSpPr>
            <a:spLocks noGrp="1"/>
          </p:cNvSpPr>
          <p:nvPr>
            <p:ph type="title"/>
          </p:nvPr>
        </p:nvSpPr>
        <p:spPr>
          <a:xfrm>
            <a:off x="2021747" y="247621"/>
            <a:ext cx="10170254" cy="585810"/>
          </a:xfrm>
        </p:spPr>
        <p:txBody>
          <a:bodyPr>
            <a:normAutofit/>
          </a:bodyPr>
          <a:lstStyle>
            <a:lvl1pPr algn="ctr">
              <a:defRPr sz="3200" b="1" i="0" baseline="0">
                <a:latin typeface="Roboto" panose="02000000000000000000" pitchFamily="2" charset="0"/>
                <a:ea typeface="Roboto" panose="02000000000000000000" pitchFamily="2" charset="0"/>
              </a:defRPr>
            </a:lvl1pPr>
          </a:lstStyle>
          <a:p>
            <a:r>
              <a:rPr lang="en-US" dirty="0"/>
              <a:t>Click to edit Master title style</a:t>
            </a:r>
          </a:p>
        </p:txBody>
      </p:sp>
      <p:pic>
        <p:nvPicPr>
          <p:cNvPr id="4" name="Picture 3" descr="A red and white sign&#10;&#10;Description automatically generated with low confidence">
            <a:extLst>
              <a:ext uri="{FF2B5EF4-FFF2-40B4-BE49-F238E27FC236}">
                <a16:creationId xmlns:a16="http://schemas.microsoft.com/office/drawing/2014/main" id="{A9F4CB3A-9ED3-CD65-140C-0568BDCE105D}"/>
              </a:ext>
            </a:extLst>
          </p:cNvPr>
          <p:cNvPicPr>
            <a:picLocks noChangeAspect="1"/>
          </p:cNvPicPr>
          <p:nvPr userDrawn="1"/>
        </p:nvPicPr>
        <p:blipFill>
          <a:blip r:embed="rId3"/>
          <a:stretch>
            <a:fillRect/>
          </a:stretch>
        </p:blipFill>
        <p:spPr>
          <a:xfrm>
            <a:off x="128081" y="155812"/>
            <a:ext cx="2651760" cy="619629"/>
          </a:xfrm>
          <a:prstGeom prst="rect">
            <a:avLst/>
          </a:prstGeom>
        </p:spPr>
      </p:pic>
    </p:spTree>
    <p:extLst>
      <p:ext uri="{BB962C8B-B14F-4D97-AF65-F5344CB8AC3E}">
        <p14:creationId xmlns:p14="http://schemas.microsoft.com/office/powerpoint/2010/main" val="3873030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8079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3870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7652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724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B8EEBC-0384-D148-A72A-D9B04B266E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2826F-7706-0843-9FD9-4A067ECD6D1C}"/>
              </a:ext>
            </a:extLst>
          </p:cNvPr>
          <p:cNvSpPr>
            <a:spLocks noGrp="1"/>
          </p:cNvSpPr>
          <p:nvPr>
            <p:ph type="title"/>
          </p:nvPr>
        </p:nvSpPr>
        <p:spPr>
          <a:xfrm>
            <a:off x="2021747" y="247621"/>
            <a:ext cx="10170254" cy="585810"/>
          </a:xfrm>
        </p:spPr>
        <p:txBody>
          <a:bodyPr>
            <a:normAutofit/>
          </a:bodyPr>
          <a:lstStyle>
            <a:lvl1pPr algn="ctr">
              <a:defRPr sz="3200" b="1" i="0" baseline="0">
                <a:latin typeface="Roboto" panose="02000000000000000000" pitchFamily="2" charset="0"/>
                <a:ea typeface="Roboto" panose="02000000000000000000" pitchFamily="2" charset="0"/>
              </a:defRPr>
            </a:lvl1pPr>
          </a:lstStyle>
          <a:p>
            <a:r>
              <a:rPr lang="en-US"/>
              <a:t>Click to edit Master title style</a:t>
            </a:r>
          </a:p>
        </p:txBody>
      </p:sp>
      <p:pic>
        <p:nvPicPr>
          <p:cNvPr id="5" name="Picture 4">
            <a:extLst>
              <a:ext uri="{FF2B5EF4-FFF2-40B4-BE49-F238E27FC236}">
                <a16:creationId xmlns:a16="http://schemas.microsoft.com/office/drawing/2014/main" id="{9B6A0275-7C07-12BC-DD2D-01D9133F9731}"/>
              </a:ext>
            </a:extLst>
          </p:cNvPr>
          <p:cNvPicPr>
            <a:picLocks noChangeAspect="1"/>
          </p:cNvPicPr>
          <p:nvPr userDrawn="1"/>
        </p:nvPicPr>
        <p:blipFill>
          <a:blip r:embed="rId3"/>
          <a:stretch>
            <a:fillRect/>
          </a:stretch>
        </p:blipFill>
        <p:spPr>
          <a:xfrm>
            <a:off x="196661" y="155812"/>
            <a:ext cx="2119819" cy="717312"/>
          </a:xfrm>
          <a:prstGeom prst="rect">
            <a:avLst/>
          </a:prstGeom>
        </p:spPr>
      </p:pic>
    </p:spTree>
    <p:extLst>
      <p:ext uri="{BB962C8B-B14F-4D97-AF65-F5344CB8AC3E}">
        <p14:creationId xmlns:p14="http://schemas.microsoft.com/office/powerpoint/2010/main" val="163276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6DA9-FED0-6BD2-9CB6-D5378623FF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A3F314-3732-65D3-DE8A-3A2C9871E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1FF045-6AAD-3FB7-FF2F-2B63F14BF19A}"/>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5" name="Footer Placeholder 4">
            <a:extLst>
              <a:ext uri="{FF2B5EF4-FFF2-40B4-BE49-F238E27FC236}">
                <a16:creationId xmlns:a16="http://schemas.microsoft.com/office/drawing/2014/main" id="{6546537F-4E48-3C49-FDD6-EAFF1FA1A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905AE-9EFA-6965-2DA1-A8B25F9A265B}"/>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3664895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986C-3ABC-2617-96EA-EE4C2E374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E0B43C-D849-5008-CD47-12794D3C2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C9308-5A45-3623-FB5A-2D2781708E34}"/>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5" name="Footer Placeholder 4">
            <a:extLst>
              <a:ext uri="{FF2B5EF4-FFF2-40B4-BE49-F238E27FC236}">
                <a16:creationId xmlns:a16="http://schemas.microsoft.com/office/drawing/2014/main" id="{9DD12570-3357-875E-B703-6924FD0E8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B7586-C304-53D0-B8BB-7799BB30C69D}"/>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1849209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3AE94-00D3-BC3D-157C-784B9D80E6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F90A4A-69E0-FCF2-82A7-816CC4B129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49FC71-29B2-9073-1C49-776FFA6DC381}"/>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5" name="Footer Placeholder 4">
            <a:extLst>
              <a:ext uri="{FF2B5EF4-FFF2-40B4-BE49-F238E27FC236}">
                <a16:creationId xmlns:a16="http://schemas.microsoft.com/office/drawing/2014/main" id="{F75F92C2-0506-0926-B8BE-B7412B522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F6A09-B6E6-8922-FA68-2C1B98EE17D6}"/>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307365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1A624-5E5C-819B-C6CF-5D1275FB9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A4624-6357-F6C1-6E32-89EB6D833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4335E-F6AF-65BA-B7BF-DEC4FE2560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D9F4B6-EE6B-7DF0-49B9-4FCAD7E03385}"/>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6" name="Footer Placeholder 5">
            <a:extLst>
              <a:ext uri="{FF2B5EF4-FFF2-40B4-BE49-F238E27FC236}">
                <a16:creationId xmlns:a16="http://schemas.microsoft.com/office/drawing/2014/main" id="{5460FF79-7D28-89DB-2753-8D3AAD894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C0FB1-D989-D64E-EAC8-96F79B070B59}"/>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162193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4196-9262-5635-65B5-5757F8321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622FC-F073-00EE-E790-4247820CCB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9FDE7-AC15-DDE5-6C52-1280C9F145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C7F4C9-13C0-AE4C-9CEB-7FF4DEDF5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90FB76-6CEA-61E0-CCB4-7F58C29416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DAE510-DBEF-0213-73ED-0CF74B18AD43}"/>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8" name="Footer Placeholder 7">
            <a:extLst>
              <a:ext uri="{FF2B5EF4-FFF2-40B4-BE49-F238E27FC236}">
                <a16:creationId xmlns:a16="http://schemas.microsoft.com/office/drawing/2014/main" id="{786E91FE-C85E-6CCD-D8D2-3384E09D3D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188015-4B39-AC47-49E9-EB7EBC63203A}"/>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47587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6811-4887-2544-8D19-A75CCC286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76C83-D656-D843-950C-896325CD8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5F0F37-5969-EF49-AB26-4ECB0501547A}"/>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5" name="Footer Placeholder 4">
            <a:extLst>
              <a:ext uri="{FF2B5EF4-FFF2-40B4-BE49-F238E27FC236}">
                <a16:creationId xmlns:a16="http://schemas.microsoft.com/office/drawing/2014/main" id="{E3CBE809-E015-DB42-BF51-400AAE2E1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5E681-62F1-234A-B0B2-A00E55D7F9B7}"/>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1465701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F90D-D6FC-138C-0962-6C65867840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C83DB5-8EA4-87EF-06E1-46566987E7C6}"/>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4" name="Footer Placeholder 3">
            <a:extLst>
              <a:ext uri="{FF2B5EF4-FFF2-40B4-BE49-F238E27FC236}">
                <a16:creationId xmlns:a16="http://schemas.microsoft.com/office/drawing/2014/main" id="{4B71F30D-3FFE-8D1D-8F97-1E464FA0CD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8C5858-B001-1EEA-7A17-7EBA619DCEE7}"/>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3149113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0896D-813C-B7A0-2899-C1D47622B72A}"/>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3" name="Footer Placeholder 2">
            <a:extLst>
              <a:ext uri="{FF2B5EF4-FFF2-40B4-BE49-F238E27FC236}">
                <a16:creationId xmlns:a16="http://schemas.microsoft.com/office/drawing/2014/main" id="{0D203CD0-C7AE-AE8D-D025-9256DA6CC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0FEAC7-1B24-7CFB-C2C1-EA6EF5B801FC}"/>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3083182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400C-6167-2B33-0E9C-D28392F4D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8E2D2D-E57E-554E-F344-811F66DBE3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94E66D-A87F-F6E8-1DAC-9B021CF1C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640DEF-E068-3E58-A707-D3D2CAE68B53}"/>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6" name="Footer Placeholder 5">
            <a:extLst>
              <a:ext uri="{FF2B5EF4-FFF2-40B4-BE49-F238E27FC236}">
                <a16:creationId xmlns:a16="http://schemas.microsoft.com/office/drawing/2014/main" id="{F1351277-0E37-4E6E-3926-6667A6DCB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DA54D-75B7-B22D-50A5-E634198AE85D}"/>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2038412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00A0-CDD1-9BC3-0FCE-8244003369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310D9B-A9F4-C7D2-9464-EFFD03106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7968C3-6C91-7AA4-0B5A-7BC37EB44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F49C4-2192-4644-E2E0-65AAF4D64AD7}"/>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6" name="Footer Placeholder 5">
            <a:extLst>
              <a:ext uri="{FF2B5EF4-FFF2-40B4-BE49-F238E27FC236}">
                <a16:creationId xmlns:a16="http://schemas.microsoft.com/office/drawing/2014/main" id="{DCA18934-F89D-00CE-1694-E42CA0B52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338CA-DA0F-AEA9-252C-2DD97532DD7A}"/>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1511964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176A-D715-79C2-F939-3B58A9861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39BC33-E658-1E5E-13C5-896DC99603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62E45-31F4-956A-BF03-5D6681F73F50}"/>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5" name="Footer Placeholder 4">
            <a:extLst>
              <a:ext uri="{FF2B5EF4-FFF2-40B4-BE49-F238E27FC236}">
                <a16:creationId xmlns:a16="http://schemas.microsoft.com/office/drawing/2014/main" id="{D2FC5831-DBFE-BFDA-7025-6D7CDD9BC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DE421-3DDC-760A-EDF0-BED129245FDA}"/>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293475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B4C10-E0B2-0F01-80DD-80093679C4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E3F09-C3E8-39F1-4AC7-A4C3494FD9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8A12C-3106-07E8-F8AD-D6D9FD51F1E0}"/>
              </a:ext>
            </a:extLst>
          </p:cNvPr>
          <p:cNvSpPr>
            <a:spLocks noGrp="1"/>
          </p:cNvSpPr>
          <p:nvPr>
            <p:ph type="dt" sz="half" idx="10"/>
          </p:nvPr>
        </p:nvSpPr>
        <p:spPr/>
        <p:txBody>
          <a:bodyPr/>
          <a:lstStyle/>
          <a:p>
            <a:fld id="{8BC27D2F-B646-4035-BCFB-189F86F9205C}" type="datetimeFigureOut">
              <a:rPr lang="en-US" smtClean="0"/>
              <a:t>3/7/2025</a:t>
            </a:fld>
            <a:endParaRPr lang="en-US"/>
          </a:p>
        </p:txBody>
      </p:sp>
      <p:sp>
        <p:nvSpPr>
          <p:cNvPr id="5" name="Footer Placeholder 4">
            <a:extLst>
              <a:ext uri="{FF2B5EF4-FFF2-40B4-BE49-F238E27FC236}">
                <a16:creationId xmlns:a16="http://schemas.microsoft.com/office/drawing/2014/main" id="{344FF2B8-C4D6-850C-AB46-C1D80C868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F55D3-21FB-0ECD-07D8-0E774E51E488}"/>
              </a:ext>
            </a:extLst>
          </p:cNvPr>
          <p:cNvSpPr>
            <a:spLocks noGrp="1"/>
          </p:cNvSpPr>
          <p:nvPr>
            <p:ph type="sldNum" sz="quarter" idx="12"/>
          </p:nvPr>
        </p:nvSpPr>
        <p:spPr/>
        <p:txBody>
          <a:bodyPr/>
          <a:lstStyle/>
          <a:p>
            <a:fld id="{46B6AC66-D688-4989-B05D-AE3068FF9460}" type="slidenum">
              <a:rPr lang="en-US" smtClean="0"/>
              <a:t>‹#›</a:t>
            </a:fld>
            <a:endParaRPr lang="en-US"/>
          </a:p>
        </p:txBody>
      </p:sp>
    </p:spTree>
    <p:extLst>
      <p:ext uri="{BB962C8B-B14F-4D97-AF65-F5344CB8AC3E}">
        <p14:creationId xmlns:p14="http://schemas.microsoft.com/office/powerpoint/2010/main" val="1586224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B8EEBC-0384-D148-A72A-D9B04B266E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2826F-7706-0843-9FD9-4A067ECD6D1C}"/>
              </a:ext>
            </a:extLst>
          </p:cNvPr>
          <p:cNvSpPr>
            <a:spLocks noGrp="1"/>
          </p:cNvSpPr>
          <p:nvPr>
            <p:ph type="title"/>
          </p:nvPr>
        </p:nvSpPr>
        <p:spPr>
          <a:xfrm>
            <a:off x="2021747" y="247621"/>
            <a:ext cx="10170254" cy="585810"/>
          </a:xfrm>
        </p:spPr>
        <p:txBody>
          <a:bodyPr>
            <a:normAutofit/>
          </a:bodyPr>
          <a:lstStyle>
            <a:lvl1pPr algn="ctr">
              <a:defRPr sz="3200" b="1" i="0" baseline="0">
                <a:latin typeface="Roboto" panose="02000000000000000000" pitchFamily="2" charset="0"/>
                <a:ea typeface="Roboto" panose="02000000000000000000" pitchFamily="2" charset="0"/>
              </a:defRPr>
            </a:lvl1pPr>
          </a:lstStyle>
          <a:p>
            <a:r>
              <a:rPr lang="en-US"/>
              <a:t>Click to edit Master title style</a:t>
            </a:r>
          </a:p>
        </p:txBody>
      </p:sp>
      <p:pic>
        <p:nvPicPr>
          <p:cNvPr id="5" name="Picture 4">
            <a:extLst>
              <a:ext uri="{FF2B5EF4-FFF2-40B4-BE49-F238E27FC236}">
                <a16:creationId xmlns:a16="http://schemas.microsoft.com/office/drawing/2014/main" id="{9B6A0275-7C07-12BC-DD2D-01D9133F9731}"/>
              </a:ext>
            </a:extLst>
          </p:cNvPr>
          <p:cNvPicPr>
            <a:picLocks noChangeAspect="1"/>
          </p:cNvPicPr>
          <p:nvPr userDrawn="1"/>
        </p:nvPicPr>
        <p:blipFill>
          <a:blip r:embed="rId3"/>
          <a:stretch>
            <a:fillRect/>
          </a:stretch>
        </p:blipFill>
        <p:spPr>
          <a:xfrm>
            <a:off x="196661" y="155812"/>
            <a:ext cx="2119819" cy="717312"/>
          </a:xfrm>
          <a:prstGeom prst="rect">
            <a:avLst/>
          </a:prstGeom>
        </p:spPr>
      </p:pic>
    </p:spTree>
    <p:extLst>
      <p:ext uri="{BB962C8B-B14F-4D97-AF65-F5344CB8AC3E}">
        <p14:creationId xmlns:p14="http://schemas.microsoft.com/office/powerpoint/2010/main" val="3904798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5B19C8-E55C-4ED1-AC1A-F0A8BEB80EFE}"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2608519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5B19C8-E55C-4ED1-AC1A-F0A8BEB80EFE}"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1419384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5B19C8-E55C-4ED1-AC1A-F0A8BEB80EFE}"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3924177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8208-1D8C-6D47-9A26-5E65A1F8C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CBBF5-9F9B-7D4B-8E73-2851F88B67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AB13AA-20BA-1D4F-969C-A619275346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C20FB4-64FE-9B48-9DB7-875483EEEFAB}"/>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6" name="Footer Placeholder 5">
            <a:extLst>
              <a:ext uri="{FF2B5EF4-FFF2-40B4-BE49-F238E27FC236}">
                <a16:creationId xmlns:a16="http://schemas.microsoft.com/office/drawing/2014/main" id="{360EF804-345F-2F4A-A98F-1354C3E64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74AAF-CE07-D741-ABDC-3A30CEFAF046}"/>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2107059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5B19C8-E55C-4ED1-AC1A-F0A8BEB80EFE}"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1142694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5B19C8-E55C-4ED1-AC1A-F0A8BEB80EFE}" type="datetimeFigureOut">
              <a:rPr lang="en-US" smtClean="0"/>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140166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5B19C8-E55C-4ED1-AC1A-F0A8BEB80EFE}" type="datetimeFigureOut">
              <a:rPr lang="en-US" smtClean="0"/>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796098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B19C8-E55C-4ED1-AC1A-F0A8BEB80EFE}" type="datetimeFigureOut">
              <a:rPr lang="en-US" smtClean="0"/>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288437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5B19C8-E55C-4ED1-AC1A-F0A8BEB80EFE}"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2761110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5B19C8-E55C-4ED1-AC1A-F0A8BEB80EFE}"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2675791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5B19C8-E55C-4ED1-AC1A-F0A8BEB80EFE}"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827200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5B19C8-E55C-4ED1-AC1A-F0A8BEB80EFE}"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2B52C-0C5D-416A-BF94-D158FC068155}" type="slidenum">
              <a:rPr lang="en-US" smtClean="0"/>
              <a:t>‹#›</a:t>
            </a:fld>
            <a:endParaRPr lang="en-US"/>
          </a:p>
        </p:txBody>
      </p:sp>
    </p:spTree>
    <p:extLst>
      <p:ext uri="{BB962C8B-B14F-4D97-AF65-F5344CB8AC3E}">
        <p14:creationId xmlns:p14="http://schemas.microsoft.com/office/powerpoint/2010/main" val="1782234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7642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749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9CC7-2F48-5F4C-B0E4-F99A4BFDA853}"/>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A01BE750-4F43-0645-AE36-4CAEA51969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687C670-01C2-1342-8A7D-6EF07193A4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6EABBF-BE7A-734D-A46F-BF902A6A31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E305E2-14F5-E644-A9CC-AC346BC938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C544D9-95CE-4642-AF04-941F9315796B}"/>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8" name="Footer Placeholder 7">
            <a:extLst>
              <a:ext uri="{FF2B5EF4-FFF2-40B4-BE49-F238E27FC236}">
                <a16:creationId xmlns:a16="http://schemas.microsoft.com/office/drawing/2014/main" id="{38E482F6-27C3-A940-85D0-F3E407DA7E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45A372-6369-A546-B62F-007EC9E06EA0}"/>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1733734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3481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930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5766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606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5163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51423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1852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062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8587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231F20"/>
                </a:solidFill>
                <a:latin typeface="Futura"/>
                <a:cs typeface="Futura"/>
              </a:defRPr>
            </a:lvl1pPr>
          </a:lstStyle>
          <a:p>
            <a:endParaRPr/>
          </a:p>
        </p:txBody>
      </p:sp>
    </p:spTree>
    <p:extLst>
      <p:ext uri="{BB962C8B-B14F-4D97-AF65-F5344CB8AC3E}">
        <p14:creationId xmlns:p14="http://schemas.microsoft.com/office/powerpoint/2010/main" val="191100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F64B-F129-6B44-964A-688B435636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C3FE9-51D5-874D-A2ED-B3776465467A}"/>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4" name="Footer Placeholder 3">
            <a:extLst>
              <a:ext uri="{FF2B5EF4-FFF2-40B4-BE49-F238E27FC236}">
                <a16:creationId xmlns:a16="http://schemas.microsoft.com/office/drawing/2014/main" id="{D1760C60-F4BF-F844-B3C4-18D0E7985E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D723D8-F8AA-084E-875A-DA930BF27949}"/>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1021171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231F20"/>
                </a:solidFill>
                <a:latin typeface="Futura"/>
                <a:cs typeface="Futura"/>
              </a:defRPr>
            </a:lvl1pPr>
          </a:lstStyle>
          <a:p>
            <a:endParaRPr/>
          </a:p>
        </p:txBody>
      </p:sp>
    </p:spTree>
    <p:extLst>
      <p:ext uri="{BB962C8B-B14F-4D97-AF65-F5344CB8AC3E}">
        <p14:creationId xmlns:p14="http://schemas.microsoft.com/office/powerpoint/2010/main" val="3263270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B8EEBC-0384-D148-A72A-D9B04B266E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2826F-7706-0843-9FD9-4A067ECD6D1C}"/>
              </a:ext>
            </a:extLst>
          </p:cNvPr>
          <p:cNvSpPr>
            <a:spLocks noGrp="1"/>
          </p:cNvSpPr>
          <p:nvPr>
            <p:ph type="title"/>
          </p:nvPr>
        </p:nvSpPr>
        <p:spPr>
          <a:xfrm>
            <a:off x="2021747" y="247621"/>
            <a:ext cx="10170254" cy="585810"/>
          </a:xfrm>
        </p:spPr>
        <p:txBody>
          <a:bodyPr>
            <a:normAutofit/>
          </a:bodyPr>
          <a:lstStyle>
            <a:lvl1pPr algn="ctr">
              <a:defRPr sz="3200" b="1" i="0" baseline="0">
                <a:latin typeface="Roboto" panose="02000000000000000000" pitchFamily="2" charset="0"/>
                <a:ea typeface="Roboto" panose="02000000000000000000" pitchFamily="2" charset="0"/>
              </a:defRPr>
            </a:lvl1pPr>
          </a:lstStyle>
          <a:p>
            <a:r>
              <a:rPr lang="en-US"/>
              <a:t>Click to edit Master title style</a:t>
            </a:r>
          </a:p>
        </p:txBody>
      </p:sp>
      <p:pic>
        <p:nvPicPr>
          <p:cNvPr id="4" name="Picture 3" descr="A red and white sign&#10;&#10;Description automatically generated with low confidence">
            <a:extLst>
              <a:ext uri="{FF2B5EF4-FFF2-40B4-BE49-F238E27FC236}">
                <a16:creationId xmlns:a16="http://schemas.microsoft.com/office/drawing/2014/main" id="{A9F4CB3A-9ED3-CD65-140C-0568BDCE105D}"/>
              </a:ext>
            </a:extLst>
          </p:cNvPr>
          <p:cNvPicPr>
            <a:picLocks noChangeAspect="1"/>
          </p:cNvPicPr>
          <p:nvPr userDrawn="1"/>
        </p:nvPicPr>
        <p:blipFill>
          <a:blip r:embed="rId3"/>
          <a:stretch>
            <a:fillRect/>
          </a:stretch>
        </p:blipFill>
        <p:spPr>
          <a:xfrm>
            <a:off x="128081" y="155812"/>
            <a:ext cx="2651760" cy="619629"/>
          </a:xfrm>
          <a:prstGeom prst="rect">
            <a:avLst/>
          </a:prstGeom>
        </p:spPr>
      </p:pic>
    </p:spTree>
    <p:extLst>
      <p:ext uri="{BB962C8B-B14F-4D97-AF65-F5344CB8AC3E}">
        <p14:creationId xmlns:p14="http://schemas.microsoft.com/office/powerpoint/2010/main" val="3281068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4AC4FD-372B-CA47-8FC6-2F32A497AAF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08BC60-09F2-0845-9CD5-79167208DFF1}"/>
              </a:ext>
            </a:extLst>
          </p:cNvPr>
          <p:cNvSpPr>
            <a:spLocks noGrp="1"/>
          </p:cNvSpPr>
          <p:nvPr>
            <p:ph type="ctrTitle"/>
          </p:nvPr>
        </p:nvSpPr>
        <p:spPr>
          <a:xfrm>
            <a:off x="5577840" y="4368902"/>
            <a:ext cx="6400800" cy="2255418"/>
          </a:xfrm>
        </p:spPr>
        <p:txBody>
          <a:bodyPr anchor="b">
            <a:normAutofit/>
          </a:bodyPr>
          <a:lstStyle>
            <a:lvl1pPr algn="ctr">
              <a:defRPr sz="3200" b="1" i="0" baseline="0">
                <a:latin typeface="Roboto" panose="02000000000000000000" pitchFamily="2" charset="0"/>
                <a:ea typeface="Roboto" panose="02000000000000000000" pitchFamily="2" charset="0"/>
              </a:defRPr>
            </a:lvl1pPr>
          </a:lstStyle>
          <a:p>
            <a:r>
              <a:rPr lang="en-US"/>
              <a:t>Click to edit Master title style</a:t>
            </a:r>
          </a:p>
        </p:txBody>
      </p:sp>
      <p:pic>
        <p:nvPicPr>
          <p:cNvPr id="4" name="Picture 3">
            <a:extLst>
              <a:ext uri="{FF2B5EF4-FFF2-40B4-BE49-F238E27FC236}">
                <a16:creationId xmlns:a16="http://schemas.microsoft.com/office/drawing/2014/main" id="{F254BFB5-0818-431F-37F4-818593E1E6E0}"/>
              </a:ext>
            </a:extLst>
          </p:cNvPr>
          <p:cNvPicPr>
            <a:picLocks noChangeAspect="1"/>
          </p:cNvPicPr>
          <p:nvPr userDrawn="1"/>
        </p:nvPicPr>
        <p:blipFill>
          <a:blip r:embed="rId3"/>
          <a:stretch>
            <a:fillRect/>
          </a:stretch>
        </p:blipFill>
        <p:spPr>
          <a:xfrm>
            <a:off x="304476" y="352003"/>
            <a:ext cx="2739282" cy="926929"/>
          </a:xfrm>
          <a:prstGeom prst="rect">
            <a:avLst/>
          </a:prstGeom>
        </p:spPr>
      </p:pic>
    </p:spTree>
    <p:extLst>
      <p:ext uri="{BB962C8B-B14F-4D97-AF65-F5344CB8AC3E}">
        <p14:creationId xmlns:p14="http://schemas.microsoft.com/office/powerpoint/2010/main" val="930510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B8EEBC-0384-D148-A72A-D9B04B266E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2826F-7706-0843-9FD9-4A067ECD6D1C}"/>
              </a:ext>
            </a:extLst>
          </p:cNvPr>
          <p:cNvSpPr>
            <a:spLocks noGrp="1"/>
          </p:cNvSpPr>
          <p:nvPr>
            <p:ph type="title"/>
          </p:nvPr>
        </p:nvSpPr>
        <p:spPr>
          <a:xfrm>
            <a:off x="2021747" y="247621"/>
            <a:ext cx="10170254" cy="585810"/>
          </a:xfrm>
        </p:spPr>
        <p:txBody>
          <a:bodyPr>
            <a:normAutofit/>
          </a:bodyPr>
          <a:lstStyle>
            <a:lvl1pPr algn="ctr">
              <a:defRPr sz="3200" b="1" i="0" baseline="0">
                <a:latin typeface="Roboto" panose="02000000000000000000" pitchFamily="2" charset="0"/>
                <a:ea typeface="Roboto" panose="02000000000000000000" pitchFamily="2" charset="0"/>
              </a:defRPr>
            </a:lvl1pPr>
          </a:lstStyle>
          <a:p>
            <a:r>
              <a:rPr lang="en-US"/>
              <a:t>Click to edit Master title style</a:t>
            </a:r>
          </a:p>
        </p:txBody>
      </p:sp>
      <p:pic>
        <p:nvPicPr>
          <p:cNvPr id="5" name="Picture 4">
            <a:extLst>
              <a:ext uri="{FF2B5EF4-FFF2-40B4-BE49-F238E27FC236}">
                <a16:creationId xmlns:a16="http://schemas.microsoft.com/office/drawing/2014/main" id="{9B6A0275-7C07-12BC-DD2D-01D9133F9731}"/>
              </a:ext>
            </a:extLst>
          </p:cNvPr>
          <p:cNvPicPr>
            <a:picLocks noChangeAspect="1"/>
          </p:cNvPicPr>
          <p:nvPr userDrawn="1"/>
        </p:nvPicPr>
        <p:blipFill>
          <a:blip r:embed="rId3"/>
          <a:stretch>
            <a:fillRect/>
          </a:stretch>
        </p:blipFill>
        <p:spPr>
          <a:xfrm>
            <a:off x="196661" y="155812"/>
            <a:ext cx="2119819" cy="717312"/>
          </a:xfrm>
          <a:prstGeom prst="rect">
            <a:avLst/>
          </a:prstGeom>
        </p:spPr>
      </p:pic>
    </p:spTree>
    <p:extLst>
      <p:ext uri="{BB962C8B-B14F-4D97-AF65-F5344CB8AC3E}">
        <p14:creationId xmlns:p14="http://schemas.microsoft.com/office/powerpoint/2010/main" val="27911677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6811-4887-2544-8D19-A75CCC286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76C83-D656-D843-950C-896325CD8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5F0F37-5969-EF49-AB26-4ECB0501547A}"/>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5" name="Footer Placeholder 4">
            <a:extLst>
              <a:ext uri="{FF2B5EF4-FFF2-40B4-BE49-F238E27FC236}">
                <a16:creationId xmlns:a16="http://schemas.microsoft.com/office/drawing/2014/main" id="{E3CBE809-E015-DB42-BF51-400AAE2E1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5E681-62F1-234A-B0B2-A00E55D7F9B7}"/>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29490758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8208-1D8C-6D47-9A26-5E65A1F8C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CBBF5-9F9B-7D4B-8E73-2851F88B67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AB13AA-20BA-1D4F-969C-A619275346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C20FB4-64FE-9B48-9DB7-875483EEEFAB}"/>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6" name="Footer Placeholder 5">
            <a:extLst>
              <a:ext uri="{FF2B5EF4-FFF2-40B4-BE49-F238E27FC236}">
                <a16:creationId xmlns:a16="http://schemas.microsoft.com/office/drawing/2014/main" id="{360EF804-345F-2F4A-A98F-1354C3E64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74AAF-CE07-D741-ABDC-3A30CEFAF046}"/>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3376137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9CC7-2F48-5F4C-B0E4-F99A4BFDA8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BE750-4F43-0645-AE36-4CAEA51969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87C670-01C2-1342-8A7D-6EF07193A4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6EABBF-BE7A-734D-A46F-BF902A6A31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E305E2-14F5-E644-A9CC-AC346BC938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C544D9-95CE-4642-AF04-941F9315796B}"/>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8" name="Footer Placeholder 7">
            <a:extLst>
              <a:ext uri="{FF2B5EF4-FFF2-40B4-BE49-F238E27FC236}">
                <a16:creationId xmlns:a16="http://schemas.microsoft.com/office/drawing/2014/main" id="{38E482F6-27C3-A940-85D0-F3E407DA7E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45A372-6369-A546-B62F-007EC9E06EA0}"/>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605949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F64B-F129-6B44-964A-688B435636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C3FE9-51D5-874D-A2ED-B3776465467A}"/>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4" name="Footer Placeholder 3">
            <a:extLst>
              <a:ext uri="{FF2B5EF4-FFF2-40B4-BE49-F238E27FC236}">
                <a16:creationId xmlns:a16="http://schemas.microsoft.com/office/drawing/2014/main" id="{D1760C60-F4BF-F844-B3C4-18D0E7985E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D723D8-F8AA-084E-875A-DA930BF27949}"/>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2682449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6BFF28-B27A-C24F-955B-9EC8E76312DA}"/>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3" name="Footer Placeholder 2">
            <a:extLst>
              <a:ext uri="{FF2B5EF4-FFF2-40B4-BE49-F238E27FC236}">
                <a16:creationId xmlns:a16="http://schemas.microsoft.com/office/drawing/2014/main" id="{9A95E2DC-D3F6-5B49-839F-A1C01A73A2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F127A0-5CFC-CA40-B9D7-F4A046E979EA}"/>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39473064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2B03-95E1-744B-A61A-8A44D9792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D3B5C2-D835-664B-BEAF-ED1398FF0A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B46F35-C081-084D-B0B1-6B243A5390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0262E1-D00E-0A4D-BACD-97F7ABC420C5}"/>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6" name="Footer Placeholder 5">
            <a:extLst>
              <a:ext uri="{FF2B5EF4-FFF2-40B4-BE49-F238E27FC236}">
                <a16:creationId xmlns:a16="http://schemas.microsoft.com/office/drawing/2014/main" id="{60C0D5E6-ABFE-C04B-B7FC-1FB7C05A1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E4150-76C0-4A40-9BCF-04422F7C2054}"/>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376901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6BFF28-B27A-C24F-955B-9EC8E76312DA}"/>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3" name="Footer Placeholder 2">
            <a:extLst>
              <a:ext uri="{FF2B5EF4-FFF2-40B4-BE49-F238E27FC236}">
                <a16:creationId xmlns:a16="http://schemas.microsoft.com/office/drawing/2014/main" id="{9A95E2DC-D3F6-5B49-839F-A1C01A73A2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F127A0-5CFC-CA40-B9D7-F4A046E979EA}"/>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1597138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B190-B4C6-A846-8FB4-381C889A28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EEB2B3-B8FD-B74C-913E-C77A439A3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8074A3-CC26-EF4F-B6C5-F84639345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FDDABB-35DC-1340-9177-6C885B61B493}"/>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6" name="Footer Placeholder 5">
            <a:extLst>
              <a:ext uri="{FF2B5EF4-FFF2-40B4-BE49-F238E27FC236}">
                <a16:creationId xmlns:a16="http://schemas.microsoft.com/office/drawing/2014/main" id="{F76BF7E1-4996-1742-B7BC-138C9BFB8D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D2F1B5-6EE8-F04F-B751-C2149890F1DB}"/>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8094527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5B0D-B577-3745-986A-6AEB33FC59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2257E0-19AC-7C44-B356-DF662B3C30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FAFA5-54FE-8C45-9A9A-1DADE07B1102}"/>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5" name="Footer Placeholder 4">
            <a:extLst>
              <a:ext uri="{FF2B5EF4-FFF2-40B4-BE49-F238E27FC236}">
                <a16:creationId xmlns:a16="http://schemas.microsoft.com/office/drawing/2014/main" id="{877449BE-5552-4F49-A04D-5104B4CBE7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6380D-7ADA-C14E-8D76-D45B5F2D53E6}"/>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3456981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0A6AEC-B90A-EE48-BDA2-8D6A1F38D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28F8D8-AF93-C54C-B47A-8BBCDA2D54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C3814-D4D2-E642-87CF-22DA030537AB}"/>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5" name="Footer Placeholder 4">
            <a:extLst>
              <a:ext uri="{FF2B5EF4-FFF2-40B4-BE49-F238E27FC236}">
                <a16:creationId xmlns:a16="http://schemas.microsoft.com/office/drawing/2014/main" id="{9578A8A2-37A4-BC47-BD22-F809D5B51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EFBD2-9699-FD43-A830-CE64A3877B6C}"/>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17365968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17C57-E956-439E-81E7-F1323C02CF3E}"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11963-D1E2-475D-B8A4-0E62650D4A09}" type="slidenum">
              <a:rPr lang="en-US" smtClean="0"/>
              <a:t>‹#›</a:t>
            </a:fld>
            <a:endParaRPr lang="en-US"/>
          </a:p>
        </p:txBody>
      </p:sp>
    </p:spTree>
    <p:extLst>
      <p:ext uri="{BB962C8B-B14F-4D97-AF65-F5344CB8AC3E}">
        <p14:creationId xmlns:p14="http://schemas.microsoft.com/office/powerpoint/2010/main" val="1983415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69CF-4A5C-4E98-B598-BB2348EC493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97B27BD-D306-466C-88DF-356AF99DB623}"/>
              </a:ext>
            </a:extLst>
          </p:cNvPr>
          <p:cNvSpPr>
            <a:spLocks noGrp="1"/>
          </p:cNvSpPr>
          <p:nvPr>
            <p:ph sz="half" idx="1"/>
          </p:nvPr>
        </p:nvSpPr>
        <p:spPr>
          <a:xfrm>
            <a:off x="499676" y="1394847"/>
            <a:ext cx="3328405" cy="4897464"/>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2">
            <a:extLst>
              <a:ext uri="{FF2B5EF4-FFF2-40B4-BE49-F238E27FC236}">
                <a16:creationId xmlns:a16="http://schemas.microsoft.com/office/drawing/2014/main" id="{D756207B-5136-4168-A97D-B61CBDFC0A8C}"/>
              </a:ext>
            </a:extLst>
          </p:cNvPr>
          <p:cNvSpPr>
            <a:spLocks noGrp="1"/>
          </p:cNvSpPr>
          <p:nvPr>
            <p:ph sz="half" idx="10"/>
          </p:nvPr>
        </p:nvSpPr>
        <p:spPr>
          <a:xfrm>
            <a:off x="8358962" y="1394847"/>
            <a:ext cx="3328405" cy="48974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DC1D2907-98B0-45F9-936E-80D9C27F2237}"/>
              </a:ext>
            </a:extLst>
          </p:cNvPr>
          <p:cNvSpPr>
            <a:spLocks noGrp="1"/>
          </p:cNvSpPr>
          <p:nvPr>
            <p:ph sz="half" idx="11"/>
          </p:nvPr>
        </p:nvSpPr>
        <p:spPr>
          <a:xfrm>
            <a:off x="4429319" y="1394847"/>
            <a:ext cx="3328405" cy="48974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EEC028AB-9FD4-90EE-3CCE-AC290C25E8BD}"/>
              </a:ext>
            </a:extLst>
          </p:cNvPr>
          <p:cNvSpPr txBox="1">
            <a:spLocks/>
          </p:cNvSpPr>
          <p:nvPr userDrawn="1"/>
        </p:nvSpPr>
        <p:spPr>
          <a:xfrm>
            <a:off x="3025397" y="6498968"/>
            <a:ext cx="8322053" cy="359032"/>
          </a:xfrm>
          <a:prstGeom prst="rect">
            <a:avLst/>
          </a:prstGeom>
        </p:spPr>
        <p:txBody>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lumMod val="50000"/>
                  </a:schemeClr>
                </a:solidFill>
              </a:rPr>
              <a:t>© 2023 IMV</a:t>
            </a:r>
            <a:r>
              <a:rPr lang="en-US">
                <a:solidFill>
                  <a:schemeClr val="bg1">
                    <a:lumMod val="50000"/>
                  </a:schemeClr>
                </a:solidFill>
              </a:rPr>
              <a:t>| CONFIDENTIAL</a:t>
            </a:r>
          </a:p>
        </p:txBody>
      </p:sp>
    </p:spTree>
    <p:extLst>
      <p:ext uri="{BB962C8B-B14F-4D97-AF65-F5344CB8AC3E}">
        <p14:creationId xmlns:p14="http://schemas.microsoft.com/office/powerpoint/2010/main" val="30199055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Footer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C5A629-A1DC-4763-85C5-655DC8AD7699}"/>
              </a:ext>
            </a:extLst>
          </p:cNvPr>
          <p:cNvSpPr/>
          <p:nvPr userDrawn="1"/>
        </p:nvSpPr>
        <p:spPr>
          <a:xfrm>
            <a:off x="418454" y="1038386"/>
            <a:ext cx="1193370" cy="2789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Footer Placeholder 3">
            <a:extLst>
              <a:ext uri="{FF2B5EF4-FFF2-40B4-BE49-F238E27FC236}">
                <a16:creationId xmlns:a16="http://schemas.microsoft.com/office/drawing/2014/main" id="{15DFFB7A-DD4F-35E8-480E-8B01477DA2B8}"/>
              </a:ext>
            </a:extLst>
          </p:cNvPr>
          <p:cNvSpPr txBox="1">
            <a:spLocks/>
          </p:cNvSpPr>
          <p:nvPr userDrawn="1"/>
        </p:nvSpPr>
        <p:spPr>
          <a:xfrm>
            <a:off x="3025397" y="6498968"/>
            <a:ext cx="8322053" cy="359032"/>
          </a:xfrm>
          <a:prstGeom prst="rect">
            <a:avLst/>
          </a:prstGeom>
        </p:spPr>
        <p:txBody>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lumMod val="50000"/>
                  </a:schemeClr>
                </a:solidFill>
              </a:rPr>
              <a:t>© 2023 IMV</a:t>
            </a:r>
            <a:r>
              <a:rPr lang="en-US">
                <a:solidFill>
                  <a:schemeClr val="bg1">
                    <a:lumMod val="50000"/>
                  </a:schemeClr>
                </a:solidFill>
              </a:rPr>
              <a:t>| CONFIDENTIAL</a:t>
            </a:r>
          </a:p>
        </p:txBody>
      </p:sp>
      <p:sp>
        <p:nvSpPr>
          <p:cNvPr id="2" name="Title 1">
            <a:extLst>
              <a:ext uri="{FF2B5EF4-FFF2-40B4-BE49-F238E27FC236}">
                <a16:creationId xmlns:a16="http://schemas.microsoft.com/office/drawing/2014/main" id="{E035E3D5-1B71-3D18-B1BA-DF03B2D4E91D}"/>
              </a:ext>
            </a:extLst>
          </p:cNvPr>
          <p:cNvSpPr>
            <a:spLocks noGrp="1"/>
          </p:cNvSpPr>
          <p:nvPr>
            <p:ph type="title" hasCustomPrompt="1"/>
          </p:nvPr>
        </p:nvSpPr>
        <p:spPr>
          <a:xfrm>
            <a:off x="499675" y="381528"/>
            <a:ext cx="11190275" cy="744010"/>
          </a:xfrm>
        </p:spPr>
        <p:txBody>
          <a:bodyPr/>
          <a:lstStyle>
            <a:lvl1pPr>
              <a:defRPr/>
            </a:lvl1pPr>
          </a:lstStyle>
          <a:p>
            <a:r>
              <a:rPr lang="en-US"/>
              <a:t>Click to enter numbered or lettered list</a:t>
            </a:r>
            <a:endParaRPr lang="en-CA"/>
          </a:p>
        </p:txBody>
      </p:sp>
      <p:cxnSp>
        <p:nvCxnSpPr>
          <p:cNvPr id="6" name="Straight Connector 5">
            <a:extLst>
              <a:ext uri="{FF2B5EF4-FFF2-40B4-BE49-F238E27FC236}">
                <a16:creationId xmlns:a16="http://schemas.microsoft.com/office/drawing/2014/main" id="{7A771BEA-48F7-0A02-2C2E-1FF86F77F223}"/>
              </a:ext>
            </a:extLst>
          </p:cNvPr>
          <p:cNvCxnSpPr>
            <a:cxnSpLocks/>
          </p:cNvCxnSpPr>
          <p:nvPr userDrawn="1"/>
        </p:nvCxnSpPr>
        <p:spPr>
          <a:xfrm>
            <a:off x="515439" y="1177871"/>
            <a:ext cx="5691397"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0807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ide by Sid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69CF-4A5C-4E98-B598-BB2348EC493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97B27BD-D306-466C-88DF-356AF99DB623}"/>
              </a:ext>
            </a:extLst>
          </p:cNvPr>
          <p:cNvSpPr>
            <a:spLocks noGrp="1"/>
          </p:cNvSpPr>
          <p:nvPr>
            <p:ph sz="half" idx="1"/>
          </p:nvPr>
        </p:nvSpPr>
        <p:spPr>
          <a:xfrm>
            <a:off x="499676" y="2262753"/>
            <a:ext cx="5250196" cy="402955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Content Placeholder 2">
            <a:extLst>
              <a:ext uri="{FF2B5EF4-FFF2-40B4-BE49-F238E27FC236}">
                <a16:creationId xmlns:a16="http://schemas.microsoft.com/office/drawing/2014/main" id="{49463C62-282F-4AD6-B0CE-9CEACBD69BE5}"/>
              </a:ext>
            </a:extLst>
          </p:cNvPr>
          <p:cNvSpPr>
            <a:spLocks noGrp="1"/>
          </p:cNvSpPr>
          <p:nvPr>
            <p:ph sz="half" idx="10"/>
          </p:nvPr>
        </p:nvSpPr>
        <p:spPr>
          <a:xfrm>
            <a:off x="6442130" y="2262753"/>
            <a:ext cx="5250196" cy="402955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6">
            <a:extLst>
              <a:ext uri="{FF2B5EF4-FFF2-40B4-BE49-F238E27FC236}">
                <a16:creationId xmlns:a16="http://schemas.microsoft.com/office/drawing/2014/main" id="{26895A96-75C7-4D6D-B3B8-FB6AE6B8C1F6}"/>
              </a:ext>
            </a:extLst>
          </p:cNvPr>
          <p:cNvSpPr>
            <a:spLocks noGrp="1"/>
          </p:cNvSpPr>
          <p:nvPr>
            <p:ph type="body" sz="quarter" idx="14"/>
          </p:nvPr>
        </p:nvSpPr>
        <p:spPr>
          <a:xfrm>
            <a:off x="6436166" y="1394848"/>
            <a:ext cx="5250196" cy="720000"/>
          </a:xfrm>
        </p:spPr>
        <p:txBody>
          <a:bodyPr anchor="ctr"/>
          <a:lstStyle>
            <a:lvl1pPr marL="0" indent="0">
              <a:buFontTx/>
              <a:buNone/>
              <a:defRPr>
                <a:solidFill>
                  <a:schemeClr val="tx1"/>
                </a:solidFill>
              </a:defRPr>
            </a:lvl1pPr>
          </a:lstStyle>
          <a:p>
            <a:pPr lvl="0"/>
            <a:r>
              <a:rPr lang="en-US"/>
              <a:t>Click to edit Master text styles</a:t>
            </a:r>
            <a:endParaRPr lang="en-CA"/>
          </a:p>
        </p:txBody>
      </p:sp>
      <p:sp>
        <p:nvSpPr>
          <p:cNvPr id="6" name="Text Placeholder 6">
            <a:extLst>
              <a:ext uri="{FF2B5EF4-FFF2-40B4-BE49-F238E27FC236}">
                <a16:creationId xmlns:a16="http://schemas.microsoft.com/office/drawing/2014/main" id="{72213661-69A1-4A6C-A989-CC70C2A1D907}"/>
              </a:ext>
            </a:extLst>
          </p:cNvPr>
          <p:cNvSpPr>
            <a:spLocks noGrp="1"/>
          </p:cNvSpPr>
          <p:nvPr>
            <p:ph type="body" sz="quarter" idx="15"/>
          </p:nvPr>
        </p:nvSpPr>
        <p:spPr>
          <a:xfrm>
            <a:off x="499676" y="1394848"/>
            <a:ext cx="5250196" cy="720000"/>
          </a:xfrm>
        </p:spPr>
        <p:txBody>
          <a:bodyPr anchor="ctr"/>
          <a:lstStyle>
            <a:lvl1pPr marL="0" indent="0">
              <a:buFontTx/>
              <a:buNone/>
              <a:defRPr>
                <a:solidFill>
                  <a:schemeClr val="tx1"/>
                </a:solidFill>
              </a:defRPr>
            </a:lvl1pPr>
          </a:lstStyle>
          <a:p>
            <a:pPr lvl="0"/>
            <a:r>
              <a:rPr lang="en-US"/>
              <a:t>Click to edit Master text styles</a:t>
            </a:r>
            <a:endParaRPr lang="en-CA"/>
          </a:p>
        </p:txBody>
      </p:sp>
      <p:sp>
        <p:nvSpPr>
          <p:cNvPr id="4" name="Footer Placeholder 3">
            <a:extLst>
              <a:ext uri="{FF2B5EF4-FFF2-40B4-BE49-F238E27FC236}">
                <a16:creationId xmlns:a16="http://schemas.microsoft.com/office/drawing/2014/main" id="{0E437120-4C89-1404-55A6-99C46502062A}"/>
              </a:ext>
            </a:extLst>
          </p:cNvPr>
          <p:cNvSpPr txBox="1">
            <a:spLocks/>
          </p:cNvSpPr>
          <p:nvPr userDrawn="1"/>
        </p:nvSpPr>
        <p:spPr>
          <a:xfrm>
            <a:off x="3025397" y="6498968"/>
            <a:ext cx="8322053" cy="359032"/>
          </a:xfrm>
          <a:prstGeom prst="rect">
            <a:avLst/>
          </a:prstGeom>
        </p:spPr>
        <p:txBody>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lumMod val="50000"/>
                  </a:schemeClr>
                </a:solidFill>
              </a:rPr>
              <a:t>© 2023 IMV</a:t>
            </a:r>
            <a:r>
              <a:rPr lang="en-US">
                <a:solidFill>
                  <a:schemeClr val="bg1">
                    <a:lumMod val="50000"/>
                  </a:schemeClr>
                </a:solidFill>
              </a:rPr>
              <a:t>| CONFIDENTIAL</a:t>
            </a:r>
          </a:p>
        </p:txBody>
      </p:sp>
    </p:spTree>
    <p:extLst>
      <p:ext uri="{BB962C8B-B14F-4D97-AF65-F5344CB8AC3E}">
        <p14:creationId xmlns:p14="http://schemas.microsoft.com/office/powerpoint/2010/main" val="2526827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1273" y="1879787"/>
            <a:ext cx="9421091" cy="1297081"/>
          </a:xfrm>
        </p:spPr>
        <p:txBody>
          <a:bodyPr/>
          <a:lstStyle/>
          <a:p>
            <a:r>
              <a:rPr lang="en-US"/>
              <a:t>Click to edit Master title style</a:t>
            </a:r>
          </a:p>
        </p:txBody>
      </p:sp>
      <p:sp>
        <p:nvSpPr>
          <p:cNvPr id="3" name="Subtitle 2"/>
          <p:cNvSpPr>
            <a:spLocks noGrp="1"/>
          </p:cNvSpPr>
          <p:nvPr>
            <p:ph type="subTitle" idx="1"/>
          </p:nvPr>
        </p:nvSpPr>
        <p:spPr>
          <a:xfrm>
            <a:off x="1662546" y="3429000"/>
            <a:ext cx="7758545" cy="1546412"/>
          </a:xfrm>
        </p:spPr>
        <p:txBody>
          <a:bodyPr/>
          <a:lstStyle>
            <a:lvl1pPr marL="0" indent="0" algn="ctr">
              <a:buNone/>
              <a:defRPr>
                <a:solidFill>
                  <a:schemeClr val="tx1">
                    <a:tint val="75000"/>
                  </a:schemeClr>
                </a:solidFill>
              </a:defRPr>
            </a:lvl1pPr>
            <a:lvl2pPr marL="403433" indent="0" algn="ctr">
              <a:buNone/>
              <a:defRPr>
                <a:solidFill>
                  <a:schemeClr val="tx1">
                    <a:tint val="75000"/>
                  </a:schemeClr>
                </a:solidFill>
              </a:defRPr>
            </a:lvl2pPr>
            <a:lvl3pPr marL="806867" indent="0" algn="ctr">
              <a:buNone/>
              <a:defRPr>
                <a:solidFill>
                  <a:schemeClr val="tx1">
                    <a:tint val="75000"/>
                  </a:schemeClr>
                </a:solidFill>
              </a:defRPr>
            </a:lvl3pPr>
            <a:lvl4pPr marL="1210300" indent="0" algn="ctr">
              <a:buNone/>
              <a:defRPr>
                <a:solidFill>
                  <a:schemeClr val="tx1">
                    <a:tint val="75000"/>
                  </a:schemeClr>
                </a:solidFill>
              </a:defRPr>
            </a:lvl4pPr>
            <a:lvl5pPr marL="1613733" indent="0" algn="ctr">
              <a:buNone/>
              <a:defRPr>
                <a:solidFill>
                  <a:schemeClr val="tx1">
                    <a:tint val="75000"/>
                  </a:schemeClr>
                </a:solidFill>
              </a:defRPr>
            </a:lvl5pPr>
            <a:lvl6pPr marL="2017166" indent="0" algn="ctr">
              <a:buNone/>
              <a:defRPr>
                <a:solidFill>
                  <a:schemeClr val="tx1">
                    <a:tint val="75000"/>
                  </a:schemeClr>
                </a:solidFill>
              </a:defRPr>
            </a:lvl6pPr>
            <a:lvl7pPr marL="2420600" indent="0" algn="ctr">
              <a:buNone/>
              <a:defRPr>
                <a:solidFill>
                  <a:schemeClr val="tx1">
                    <a:tint val="75000"/>
                  </a:schemeClr>
                </a:solidFill>
              </a:defRPr>
            </a:lvl7pPr>
            <a:lvl8pPr marL="2824033" indent="0" algn="ctr">
              <a:buNone/>
              <a:defRPr>
                <a:solidFill>
                  <a:schemeClr val="tx1">
                    <a:tint val="75000"/>
                  </a:schemeClr>
                </a:solidFill>
              </a:defRPr>
            </a:lvl8pPr>
            <a:lvl9pPr marL="32274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968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21010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5531" y="3888442"/>
            <a:ext cx="9421091" cy="1201831"/>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875531" y="2564747"/>
            <a:ext cx="9421091" cy="1323694"/>
          </a:xfrm>
        </p:spPr>
        <p:txBody>
          <a:bodyPr anchor="b"/>
          <a:lstStyle>
            <a:lvl1pPr marL="0" indent="0">
              <a:buNone/>
              <a:defRPr sz="1765">
                <a:solidFill>
                  <a:schemeClr val="tx1">
                    <a:tint val="75000"/>
                  </a:schemeClr>
                </a:solidFill>
              </a:defRPr>
            </a:lvl1pPr>
            <a:lvl2pPr marL="403433" indent="0">
              <a:buNone/>
              <a:defRPr sz="1588">
                <a:solidFill>
                  <a:schemeClr val="tx1">
                    <a:tint val="75000"/>
                  </a:schemeClr>
                </a:solidFill>
              </a:defRPr>
            </a:lvl2pPr>
            <a:lvl3pPr marL="806867" indent="0">
              <a:buNone/>
              <a:defRPr sz="1412">
                <a:solidFill>
                  <a:schemeClr val="tx1">
                    <a:tint val="75000"/>
                  </a:schemeClr>
                </a:solidFill>
              </a:defRPr>
            </a:lvl3pPr>
            <a:lvl4pPr marL="1210300" indent="0">
              <a:buNone/>
              <a:defRPr sz="1235">
                <a:solidFill>
                  <a:schemeClr val="tx1">
                    <a:tint val="75000"/>
                  </a:schemeClr>
                </a:solidFill>
              </a:defRPr>
            </a:lvl4pPr>
            <a:lvl5pPr marL="1613733" indent="0">
              <a:buNone/>
              <a:defRPr sz="1235">
                <a:solidFill>
                  <a:schemeClr val="tx1">
                    <a:tint val="75000"/>
                  </a:schemeClr>
                </a:solidFill>
              </a:defRPr>
            </a:lvl5pPr>
            <a:lvl6pPr marL="2017166" indent="0">
              <a:buNone/>
              <a:defRPr sz="1235">
                <a:solidFill>
                  <a:schemeClr val="tx1">
                    <a:tint val="75000"/>
                  </a:schemeClr>
                </a:solidFill>
              </a:defRPr>
            </a:lvl6pPr>
            <a:lvl7pPr marL="2420600" indent="0">
              <a:buNone/>
              <a:defRPr sz="1235">
                <a:solidFill>
                  <a:schemeClr val="tx1">
                    <a:tint val="75000"/>
                  </a:schemeClr>
                </a:solidFill>
              </a:defRPr>
            </a:lvl7pPr>
            <a:lvl8pPr marL="2824033" indent="0">
              <a:buNone/>
              <a:defRPr sz="1235">
                <a:solidFill>
                  <a:schemeClr val="tx1">
                    <a:tint val="75000"/>
                  </a:schemeClr>
                </a:solidFill>
              </a:defRPr>
            </a:lvl8pPr>
            <a:lvl9pPr marL="3227466" indent="0">
              <a:buNone/>
              <a:defRPr sz="12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6522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2B03-95E1-744B-A61A-8A44D9792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D3B5C2-D835-664B-BEAF-ED1398FF0A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B46F35-C081-084D-B0B1-6B243A5390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0262E1-D00E-0A4D-BACD-97F7ABC420C5}"/>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6" name="Footer Placeholder 5">
            <a:extLst>
              <a:ext uri="{FF2B5EF4-FFF2-40B4-BE49-F238E27FC236}">
                <a16:creationId xmlns:a16="http://schemas.microsoft.com/office/drawing/2014/main" id="{60C0D5E6-ABFE-C04B-B7FC-1FB7C05A1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E4150-76C0-4A40-9BCF-04422F7C2054}"/>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16058285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4182" y="1411942"/>
            <a:ext cx="4895273"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34182" y="1411942"/>
            <a:ext cx="4895273"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78188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54182" y="1354511"/>
            <a:ext cx="4897198" cy="564496"/>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4" name="Content Placeholder 3"/>
          <p:cNvSpPr>
            <a:spLocks noGrp="1"/>
          </p:cNvSpPr>
          <p:nvPr>
            <p:ph sz="half" idx="2"/>
          </p:nvPr>
        </p:nvSpPr>
        <p:spPr>
          <a:xfrm>
            <a:off x="554182" y="1919007"/>
            <a:ext cx="4897198" cy="3486431"/>
          </a:xfr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30334" y="1354511"/>
            <a:ext cx="4899121" cy="564496"/>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p:cNvSpPr>
            <a:spLocks noGrp="1"/>
          </p:cNvSpPr>
          <p:nvPr>
            <p:ph sz="quarter" idx="4"/>
          </p:nvPr>
        </p:nvSpPr>
        <p:spPr>
          <a:xfrm>
            <a:off x="5630334" y="1919007"/>
            <a:ext cx="4899121" cy="3486431"/>
          </a:xfr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6623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27241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6307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4182" y="240927"/>
            <a:ext cx="3646440" cy="1025338"/>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4333394" y="240927"/>
            <a:ext cx="6196061" cy="5164511"/>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54182" y="1266265"/>
            <a:ext cx="3646440" cy="4139173"/>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4840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72470" y="4235824"/>
            <a:ext cx="6650182" cy="500063"/>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2172470" y="540684"/>
            <a:ext cx="6650182" cy="3630706"/>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p:cNvSpPr>
            <a:spLocks noGrp="1"/>
          </p:cNvSpPr>
          <p:nvPr>
            <p:ph type="body" sz="half" idx="2"/>
          </p:nvPr>
        </p:nvSpPr>
        <p:spPr>
          <a:xfrm>
            <a:off x="2172470" y="4735887"/>
            <a:ext cx="6650182" cy="71017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14459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6915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8" cy="51631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4182" y="242328"/>
            <a:ext cx="7296727" cy="51631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96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B190-B4C6-A846-8FB4-381C889A28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EEB2B3-B8FD-B74C-913E-C77A439A3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8074A3-CC26-EF4F-B6C5-F84639345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FDDABB-35DC-1340-9177-6C885B61B493}"/>
              </a:ext>
            </a:extLst>
          </p:cNvPr>
          <p:cNvSpPr>
            <a:spLocks noGrp="1"/>
          </p:cNvSpPr>
          <p:nvPr>
            <p:ph type="dt" sz="half" idx="10"/>
          </p:nvPr>
        </p:nvSpPr>
        <p:spPr/>
        <p:txBody>
          <a:bodyPr/>
          <a:lstStyle/>
          <a:p>
            <a:fld id="{F0920B7E-D988-214A-8273-2B8180CC94CF}" type="datetimeFigureOut">
              <a:rPr lang="en-US" smtClean="0"/>
              <a:t>3/7/2025</a:t>
            </a:fld>
            <a:endParaRPr lang="en-US"/>
          </a:p>
        </p:txBody>
      </p:sp>
      <p:sp>
        <p:nvSpPr>
          <p:cNvPr id="6" name="Footer Placeholder 5">
            <a:extLst>
              <a:ext uri="{FF2B5EF4-FFF2-40B4-BE49-F238E27FC236}">
                <a16:creationId xmlns:a16="http://schemas.microsoft.com/office/drawing/2014/main" id="{F76BF7E1-4996-1742-B7BC-138C9BFB8D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D2F1B5-6EE8-F04F-B751-C2149890F1DB}"/>
              </a:ext>
            </a:extLst>
          </p:cNvPr>
          <p:cNvSpPr>
            <a:spLocks noGrp="1"/>
          </p:cNvSpPr>
          <p:nvPr>
            <p:ph type="sldNum" sz="quarter" idx="12"/>
          </p:nvPr>
        </p:nvSpPr>
        <p:spPr/>
        <p:txBody>
          <a:bodyPr/>
          <a:lstStyle/>
          <a:p>
            <a:fld id="{FD4726DD-BF8D-5543-8CE7-25322707E7DD}" type="slidenum">
              <a:rPr lang="en-US" smtClean="0"/>
              <a:t>‹#›</a:t>
            </a:fld>
            <a:endParaRPr lang="en-US"/>
          </a:p>
        </p:txBody>
      </p:sp>
    </p:spTree>
    <p:extLst>
      <p:ext uri="{BB962C8B-B14F-4D97-AF65-F5344CB8AC3E}">
        <p14:creationId xmlns:p14="http://schemas.microsoft.com/office/powerpoint/2010/main" val="322329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E2903-CA5A-5A40-BB6F-451282D3F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35E862D-CE16-FA47-B7DF-D54D61499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3500F3-38F6-5649-8A30-29088ECD16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20B7E-D988-214A-8273-2B8180CC94CF}" type="datetimeFigureOut">
              <a:rPr lang="en-US" smtClean="0"/>
              <a:t>3/7/2025</a:t>
            </a:fld>
            <a:endParaRPr lang="en-US"/>
          </a:p>
        </p:txBody>
      </p:sp>
      <p:sp>
        <p:nvSpPr>
          <p:cNvPr id="5" name="Footer Placeholder 4">
            <a:extLst>
              <a:ext uri="{FF2B5EF4-FFF2-40B4-BE49-F238E27FC236}">
                <a16:creationId xmlns:a16="http://schemas.microsoft.com/office/drawing/2014/main" id="{FC8BF719-7A29-8747-888B-4EA54740D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E9BA37-606D-8342-B22A-2EB9818CF0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726DD-BF8D-5543-8CE7-25322707E7DD}" type="slidenum">
              <a:rPr lang="en-US" smtClean="0"/>
              <a:t>‹#›</a:t>
            </a:fld>
            <a:endParaRPr lang="en-US"/>
          </a:p>
        </p:txBody>
      </p:sp>
    </p:spTree>
    <p:extLst>
      <p:ext uri="{BB962C8B-B14F-4D97-AF65-F5344CB8AC3E}">
        <p14:creationId xmlns:p14="http://schemas.microsoft.com/office/powerpoint/2010/main" val="3180797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567421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63" r:id="rId12"/>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FC191-66DB-4588-D0C8-1C1187F31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DC81D9-5923-3863-9F8C-E59C55754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53A9F-59F2-1E6B-8273-ED762DF06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C27D2F-B646-4035-BCFB-189F86F9205C}" type="datetimeFigureOut">
              <a:rPr lang="en-US" smtClean="0"/>
              <a:t>3/7/2025</a:t>
            </a:fld>
            <a:endParaRPr lang="en-US"/>
          </a:p>
        </p:txBody>
      </p:sp>
      <p:sp>
        <p:nvSpPr>
          <p:cNvPr id="5" name="Footer Placeholder 4">
            <a:extLst>
              <a:ext uri="{FF2B5EF4-FFF2-40B4-BE49-F238E27FC236}">
                <a16:creationId xmlns:a16="http://schemas.microsoft.com/office/drawing/2014/main" id="{F82AFDD3-0C61-5B2D-0F9D-B8EF097CA4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5DADD98-DA03-CCBC-7920-3C5581DB82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B6AC66-D688-4989-B05D-AE3068FF9460}" type="slidenum">
              <a:rPr lang="en-US" smtClean="0"/>
              <a:t>‹#›</a:t>
            </a:fld>
            <a:endParaRPr lang="en-US"/>
          </a:p>
        </p:txBody>
      </p:sp>
    </p:spTree>
    <p:extLst>
      <p:ext uri="{BB962C8B-B14F-4D97-AF65-F5344CB8AC3E}">
        <p14:creationId xmlns:p14="http://schemas.microsoft.com/office/powerpoint/2010/main" val="93683734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5B19C8-E55C-4ED1-AC1A-F0A8BEB80EFE}" type="datetimeFigureOut">
              <a:rPr lang="en-US" smtClean="0"/>
              <a:t>3/7/2025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22B52C-0C5D-416A-BF94-D158FC068155}" type="slidenum">
              <a:rPr lang="en-US" smtClean="0"/>
              <a:t>‹#›</a:t>
            </a:fld>
            <a:endParaRPr lang="en-US"/>
          </a:p>
        </p:txBody>
      </p:sp>
    </p:spTree>
    <p:extLst>
      <p:ext uri="{BB962C8B-B14F-4D97-AF65-F5344CB8AC3E}">
        <p14:creationId xmlns:p14="http://schemas.microsoft.com/office/powerpoint/2010/main" val="20137864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95682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E2903-CA5A-5A40-BB6F-451282D3F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5E862D-CE16-FA47-B7DF-D54D61499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500F3-38F6-5649-8A30-29088ECD16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20B7E-D988-214A-8273-2B8180CC94CF}" type="datetimeFigureOut">
              <a:rPr lang="en-US" smtClean="0"/>
              <a:t>3/7/2025</a:t>
            </a:fld>
            <a:endParaRPr lang="en-US"/>
          </a:p>
        </p:txBody>
      </p:sp>
      <p:sp>
        <p:nvSpPr>
          <p:cNvPr id="5" name="Footer Placeholder 4">
            <a:extLst>
              <a:ext uri="{FF2B5EF4-FFF2-40B4-BE49-F238E27FC236}">
                <a16:creationId xmlns:a16="http://schemas.microsoft.com/office/drawing/2014/main" id="{FC8BF719-7A29-8747-888B-4EA54740D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E9BA37-606D-8342-B22A-2EB9818CF0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726DD-BF8D-5543-8CE7-25322707E7DD}" type="slidenum">
              <a:rPr lang="en-US" smtClean="0"/>
              <a:t>‹#›</a:t>
            </a:fld>
            <a:endParaRPr lang="en-US"/>
          </a:p>
        </p:txBody>
      </p:sp>
    </p:spTree>
    <p:extLst>
      <p:ext uri="{BB962C8B-B14F-4D97-AF65-F5344CB8AC3E}">
        <p14:creationId xmlns:p14="http://schemas.microsoft.com/office/powerpoint/2010/main" val="129983654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4182" y="242328"/>
            <a:ext cx="9975273" cy="10085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54182" y="1411942"/>
            <a:ext cx="9975273" cy="39934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4182" y="5608545"/>
            <a:ext cx="2586182" cy="322169"/>
          </a:xfrm>
          <a:prstGeom prst="rect">
            <a:avLst/>
          </a:prstGeom>
        </p:spPr>
        <p:txBody>
          <a:bodyPr vert="horz" lIns="91440" tIns="45720" rIns="91440" bIns="45720" rtlCol="0" anchor="ctr"/>
          <a:lstStyle>
            <a:lvl1pPr algn="l">
              <a:defRPr sz="1059">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786909" y="5608545"/>
            <a:ext cx="3509818" cy="322169"/>
          </a:xfrm>
          <a:prstGeom prst="rect">
            <a:avLst/>
          </a:prstGeom>
        </p:spPr>
        <p:txBody>
          <a:bodyPr vert="horz" lIns="91440" tIns="45720" rIns="91440" bIns="45720" rtlCol="0" anchor="ctr"/>
          <a:lstStyle>
            <a:lvl1pPr algn="ctr">
              <a:defRPr sz="105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943273" y="5608545"/>
            <a:ext cx="2586182" cy="322169"/>
          </a:xfrm>
          <a:prstGeom prst="rect">
            <a:avLst/>
          </a:prstGeom>
        </p:spPr>
        <p:txBody>
          <a:bodyPr vert="horz" lIns="91440" tIns="45720" rIns="91440" bIns="45720" rtlCol="0" anchor="ctr"/>
          <a:lstStyle>
            <a:lvl1pPr algn="r">
              <a:defRPr sz="105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8618184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806867" rtl="0" eaLnBrk="1" latinLnBrk="0" hangingPunct="1">
        <a:spcBef>
          <a:spcPct val="0"/>
        </a:spcBef>
        <a:buNone/>
        <a:defRPr sz="3883" kern="1200">
          <a:solidFill>
            <a:schemeClr val="tx1"/>
          </a:solidFill>
          <a:latin typeface="+mj-lt"/>
          <a:ea typeface="+mj-ea"/>
          <a:cs typeface="+mj-cs"/>
        </a:defRPr>
      </a:lvl1pPr>
    </p:titleStyle>
    <p:bodyStyle>
      <a:lvl1pPr marL="302575" indent="-302575" algn="l" defTabSz="806867" rtl="0" eaLnBrk="1" latinLnBrk="0" hangingPunct="1">
        <a:spcBef>
          <a:spcPct val="20000"/>
        </a:spcBef>
        <a:buFont typeface="Arial" pitchFamily="34" charset="0"/>
        <a:buChar char="•"/>
        <a:defRPr sz="2824" kern="1200">
          <a:solidFill>
            <a:schemeClr val="tx1"/>
          </a:solidFill>
          <a:latin typeface="+mn-lt"/>
          <a:ea typeface="+mn-ea"/>
          <a:cs typeface="+mn-cs"/>
        </a:defRPr>
      </a:lvl1pPr>
      <a:lvl2pPr marL="655579" indent="-252146" algn="l" defTabSz="806867" rtl="0" eaLnBrk="1" latinLnBrk="0" hangingPunct="1">
        <a:spcBef>
          <a:spcPct val="20000"/>
        </a:spcBef>
        <a:buFont typeface="Arial" pitchFamily="34" charset="0"/>
        <a:buChar char="–"/>
        <a:defRPr sz="2471" kern="1200">
          <a:solidFill>
            <a:schemeClr val="tx1"/>
          </a:solidFill>
          <a:latin typeface="+mn-lt"/>
          <a:ea typeface="+mn-ea"/>
          <a:cs typeface="+mn-cs"/>
        </a:defRPr>
      </a:lvl2pPr>
      <a:lvl3pPr marL="1008583" indent="-201717" algn="l" defTabSz="806867" rtl="0" eaLnBrk="1" latinLnBrk="0" hangingPunct="1">
        <a:spcBef>
          <a:spcPct val="20000"/>
        </a:spcBef>
        <a:buFont typeface="Arial" pitchFamily="34" charset="0"/>
        <a:buChar char="•"/>
        <a:defRPr sz="2118" kern="1200">
          <a:solidFill>
            <a:schemeClr val="tx1"/>
          </a:solidFill>
          <a:latin typeface="+mn-lt"/>
          <a:ea typeface="+mn-ea"/>
          <a:cs typeface="+mn-cs"/>
        </a:defRPr>
      </a:lvl3pPr>
      <a:lvl4pPr marL="14120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4pPr>
      <a:lvl5pPr marL="18154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5pPr>
      <a:lvl6pPr marL="22188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6pPr>
      <a:lvl7pPr marL="26223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7pPr>
      <a:lvl8pPr marL="30257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8pPr>
      <a:lvl9pPr marL="34291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6nM0S4rLQVA?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7.xml"/><Relationship Id="rId5" Type="http://schemas.openxmlformats.org/officeDocument/2006/relationships/image" Target="../media/image60.pn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sv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4.xml"/><Relationship Id="rId6" Type="http://schemas.openxmlformats.org/officeDocument/2006/relationships/image" Target="../media/image65.jpeg"/><Relationship Id="rId5" Type="http://schemas.openxmlformats.org/officeDocument/2006/relationships/image" Target="../media/image64.sv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svg"/><Relationship Id="rId7" Type="http://schemas.openxmlformats.org/officeDocument/2006/relationships/image" Target="../media/image69.jpeg"/><Relationship Id="rId2" Type="http://schemas.openxmlformats.org/officeDocument/2006/relationships/image" Target="../media/image61.png"/><Relationship Id="rId1" Type="http://schemas.openxmlformats.org/officeDocument/2006/relationships/slideLayout" Target="../slideLayouts/slideLayout54.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8.jpeg"/><Relationship Id="rId9" Type="http://schemas.openxmlformats.org/officeDocument/2006/relationships/image" Target="../media/image67.svg"/></Relationships>
</file>

<file path=ppt/slides/_rels/slide2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sv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4.xml"/><Relationship Id="rId6" Type="http://schemas.openxmlformats.org/officeDocument/2006/relationships/image" Target="../media/image70.jpeg"/><Relationship Id="rId5" Type="http://schemas.openxmlformats.org/officeDocument/2006/relationships/image" Target="../media/image64.sv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61.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6.xml"/><Relationship Id="rId6" Type="http://schemas.openxmlformats.org/officeDocument/2006/relationships/hyperlink" Target="mailto:feedback@snmmi.org"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hyperlink" Target="http://jnm.snmjournals.org/content/55/3/373.ful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83.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3.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6108" r="9224"/>
          <a:stretch>
            <a:fillRect/>
          </a:stretch>
        </p:blipFill>
        <p:spPr>
          <a:xfrm>
            <a:off x="0" y="0"/>
            <a:ext cx="12192000" cy="6858000"/>
          </a:xfrm>
          <a:prstGeom prst="rect">
            <a:avLst/>
          </a:prstGeom>
        </p:spPr>
      </p:pic>
      <p:sp>
        <p:nvSpPr>
          <p:cNvPr id="4" name="Freeform 4"/>
          <p:cNvSpPr/>
          <p:nvPr/>
        </p:nvSpPr>
        <p:spPr>
          <a:xfrm>
            <a:off x="7665936" y="5673805"/>
            <a:ext cx="4265837" cy="996791"/>
          </a:xfrm>
          <a:custGeom>
            <a:avLst/>
            <a:gdLst/>
            <a:ahLst/>
            <a:cxnLst/>
            <a:rect l="l" t="t" r="r" b="b"/>
            <a:pathLst>
              <a:path w="6398756" h="1495187">
                <a:moveTo>
                  <a:pt x="0" y="0"/>
                </a:moveTo>
                <a:lnTo>
                  <a:pt x="6398756" y="0"/>
                </a:lnTo>
                <a:lnTo>
                  <a:pt x="6398756" y="1495186"/>
                </a:lnTo>
                <a:lnTo>
                  <a:pt x="0" y="149518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5518671" y="2087216"/>
            <a:ext cx="5987529" cy="3030125"/>
          </a:xfrm>
          <a:prstGeom prst="rect">
            <a:avLst/>
          </a:prstGeom>
        </p:spPr>
        <p:txBody>
          <a:bodyPr lIns="0" tIns="0" rIns="0" bIns="0" rtlCol="0" anchor="t">
            <a:spAutoFit/>
          </a:bodyPr>
          <a:lstStyle/>
          <a:p>
            <a:pPr marL="0" marR="0" lvl="0" indent="0" algn="ctr" defTabSz="609630" rtl="0" eaLnBrk="1" fontAlgn="auto" latinLnBrk="0" hangingPunct="1">
              <a:lnSpc>
                <a:spcPct val="126764"/>
              </a:lnSpc>
              <a:spcBef>
                <a:spcPts val="0"/>
              </a:spcBef>
              <a:spcAft>
                <a:spcPts val="0"/>
              </a:spcAft>
              <a:buClrTx/>
              <a:buSzTx/>
              <a:buFontTx/>
              <a:buNone/>
              <a:tabLst/>
              <a:defRPr/>
            </a:pPr>
            <a:r>
              <a:rPr kumimoji="0" lang="en-US" sz="8090" b="0" i="0" u="none" strike="noStrike" kern="1200" cap="none" spc="0" normalizeH="0" baseline="0" noProof="0">
                <a:ln>
                  <a:noFill/>
                </a:ln>
                <a:solidFill>
                  <a:srgbClr val="257D7F"/>
                </a:solidFill>
                <a:effectLst/>
                <a:uLnTx/>
                <a:uFillTx/>
                <a:latin typeface="Aileron Heavy"/>
                <a:ea typeface="+mn-ea"/>
                <a:cs typeface="+mn-cs"/>
              </a:rPr>
              <a:t>NUCLEAR MEDICINE </a:t>
            </a:r>
            <a:endParaRPr kumimoji="0" lang="en-US" sz="1800" b="0" i="0" u="none" strike="noStrike" kern="1200" cap="none" spc="0" normalizeH="0" baseline="0" noProof="0">
              <a:ln>
                <a:noFill/>
              </a:ln>
              <a:solidFill>
                <a:srgbClr val="000000"/>
              </a:solidFill>
              <a:effectLst/>
              <a:uLnTx/>
              <a:uFillTx/>
              <a:latin typeface="Century Schoolbook" panose="02040604050505020304"/>
              <a:ea typeface="+mn-ea"/>
              <a:cs typeface="+mn-cs"/>
            </a:endParaRPr>
          </a:p>
        </p:txBody>
      </p:sp>
      <p:sp>
        <p:nvSpPr>
          <p:cNvPr id="6" name="TextBox 6"/>
          <p:cNvSpPr txBox="1"/>
          <p:nvPr/>
        </p:nvSpPr>
        <p:spPr>
          <a:xfrm>
            <a:off x="5971395" y="1070056"/>
            <a:ext cx="5082080" cy="961032"/>
          </a:xfrm>
          <a:prstGeom prst="rect">
            <a:avLst/>
          </a:prstGeom>
        </p:spPr>
        <p:txBody>
          <a:bodyPr lIns="0" tIns="0" rIns="0" bIns="0" rtlCol="0" anchor="t">
            <a:spAutoFit/>
          </a:bodyPr>
          <a:lstStyle/>
          <a:p>
            <a:pPr marL="0" marR="0" lvl="0" indent="0" algn="ctr" defTabSz="609630" rtl="0" eaLnBrk="1" fontAlgn="auto" latinLnBrk="0" hangingPunct="1">
              <a:lnSpc>
                <a:spcPct val="126126"/>
              </a:lnSpc>
              <a:spcBef>
                <a:spcPts val="0"/>
              </a:spcBef>
              <a:spcAft>
                <a:spcPts val="0"/>
              </a:spcAft>
              <a:buClrTx/>
              <a:buSzTx/>
              <a:buFontTx/>
              <a:buNone/>
              <a:tabLst/>
              <a:defRPr/>
            </a:pPr>
            <a:r>
              <a:rPr kumimoji="0" lang="en-US" sz="5400" b="0" i="0" u="none" strike="noStrike" kern="1200" cap="none" spc="0" normalizeH="0" baseline="0" noProof="0">
                <a:ln>
                  <a:noFill/>
                </a:ln>
                <a:solidFill>
                  <a:srgbClr val="004AAD"/>
                </a:solidFill>
                <a:effectLst/>
                <a:uLnTx/>
                <a:uFillTx/>
                <a:latin typeface="Aileron Regular Bold"/>
                <a:ea typeface="+mn-ea"/>
                <a:cs typeface="+mn-cs"/>
              </a:rPr>
              <a:t>A CAREER IN..</a:t>
            </a:r>
            <a:endParaRPr kumimoji="0" lang="en-US" sz="1800" b="0" i="0" u="none" strike="noStrike" kern="1200" cap="none" spc="0" normalizeH="0" baseline="0" noProof="0">
              <a:ln>
                <a:noFill/>
              </a:ln>
              <a:solidFill>
                <a:srgbClr val="000000"/>
              </a:solidFill>
              <a:effectLst/>
              <a:uLnTx/>
              <a:uFillTx/>
              <a:latin typeface="Century Schoolbook" panose="020406040505050203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9CB3-5D5C-4198-BEC8-45060BDD1DAF}"/>
              </a:ext>
            </a:extLst>
          </p:cNvPr>
          <p:cNvSpPr>
            <a:spLocks noGrp="1"/>
          </p:cNvSpPr>
          <p:nvPr>
            <p:ph type="title"/>
          </p:nvPr>
        </p:nvSpPr>
        <p:spPr>
          <a:xfrm>
            <a:off x="2984739" y="247621"/>
            <a:ext cx="9207261" cy="585810"/>
          </a:xfrm>
        </p:spPr>
        <p:txBody>
          <a:bodyPr>
            <a:normAutofit/>
          </a:bodyPr>
          <a:lstStyle/>
          <a:p>
            <a:r>
              <a:rPr lang="en-US" sz="2800" dirty="0">
                <a:latin typeface="Futura"/>
                <a:cs typeface="Arial"/>
              </a:rPr>
              <a:t>Why Join Now? Meeting with Congressional Leaders</a:t>
            </a:r>
          </a:p>
        </p:txBody>
      </p:sp>
      <p:pic>
        <p:nvPicPr>
          <p:cNvPr id="3" name="Picture 3" descr="A picture containing boat, table, large, water&#10;&#10;Description automatically generated">
            <a:extLst>
              <a:ext uri="{FF2B5EF4-FFF2-40B4-BE49-F238E27FC236}">
                <a16:creationId xmlns:a16="http://schemas.microsoft.com/office/drawing/2014/main" id="{8E81CE1B-E045-48E7-A390-193977D48026}"/>
              </a:ext>
            </a:extLst>
          </p:cNvPr>
          <p:cNvPicPr>
            <a:picLocks noChangeAspect="1"/>
          </p:cNvPicPr>
          <p:nvPr/>
        </p:nvPicPr>
        <p:blipFill>
          <a:blip r:embed="rId2"/>
          <a:stretch>
            <a:fillRect/>
          </a:stretch>
        </p:blipFill>
        <p:spPr>
          <a:xfrm>
            <a:off x="185057" y="1436914"/>
            <a:ext cx="2416629" cy="2416629"/>
          </a:xfrm>
          <a:prstGeom prst="rect">
            <a:avLst/>
          </a:prstGeom>
        </p:spPr>
      </p:pic>
      <p:pic>
        <p:nvPicPr>
          <p:cNvPr id="4" name="Picture 4" descr="A person holding a cell phone screen with text&#10;&#10;Description automatically generated">
            <a:extLst>
              <a:ext uri="{FF2B5EF4-FFF2-40B4-BE49-F238E27FC236}">
                <a16:creationId xmlns:a16="http://schemas.microsoft.com/office/drawing/2014/main" id="{F2B69216-0FA6-42FB-9335-49FEEC763A1A}"/>
              </a:ext>
            </a:extLst>
          </p:cNvPr>
          <p:cNvPicPr>
            <a:picLocks noChangeAspect="1"/>
          </p:cNvPicPr>
          <p:nvPr/>
        </p:nvPicPr>
        <p:blipFill>
          <a:blip r:embed="rId3"/>
          <a:stretch>
            <a:fillRect/>
          </a:stretch>
        </p:blipFill>
        <p:spPr>
          <a:xfrm>
            <a:off x="254454" y="4399870"/>
            <a:ext cx="2343150" cy="1650546"/>
          </a:xfrm>
          <a:prstGeom prst="rect">
            <a:avLst/>
          </a:prstGeom>
        </p:spPr>
      </p:pic>
      <p:pic>
        <p:nvPicPr>
          <p:cNvPr id="5" name="Picture 5" descr="A group of people sitting at a desk in a room&#10;&#10;Description automatically generated">
            <a:extLst>
              <a:ext uri="{FF2B5EF4-FFF2-40B4-BE49-F238E27FC236}">
                <a16:creationId xmlns:a16="http://schemas.microsoft.com/office/drawing/2014/main" id="{921C8489-F7C3-4459-B066-5571032583C1}"/>
              </a:ext>
            </a:extLst>
          </p:cNvPr>
          <p:cNvPicPr>
            <a:picLocks noChangeAspect="1"/>
          </p:cNvPicPr>
          <p:nvPr/>
        </p:nvPicPr>
        <p:blipFill>
          <a:blip r:embed="rId4"/>
          <a:stretch>
            <a:fillRect/>
          </a:stretch>
        </p:blipFill>
        <p:spPr>
          <a:xfrm>
            <a:off x="2764971" y="1094014"/>
            <a:ext cx="3461656" cy="2634342"/>
          </a:xfrm>
          <a:prstGeom prst="rect">
            <a:avLst/>
          </a:prstGeom>
        </p:spPr>
      </p:pic>
      <p:pic>
        <p:nvPicPr>
          <p:cNvPr id="6" name="Picture 6" descr="A group of people posing for a photo&#10;&#10;Description automatically generated">
            <a:extLst>
              <a:ext uri="{FF2B5EF4-FFF2-40B4-BE49-F238E27FC236}">
                <a16:creationId xmlns:a16="http://schemas.microsoft.com/office/drawing/2014/main" id="{73DB7FAC-6003-40CB-AB4E-BFF4E7743D30}"/>
              </a:ext>
            </a:extLst>
          </p:cNvPr>
          <p:cNvPicPr>
            <a:picLocks noChangeAspect="1"/>
          </p:cNvPicPr>
          <p:nvPr/>
        </p:nvPicPr>
        <p:blipFill>
          <a:blip r:embed="rId5"/>
          <a:stretch>
            <a:fillRect/>
          </a:stretch>
        </p:blipFill>
        <p:spPr>
          <a:xfrm>
            <a:off x="6259286" y="1091211"/>
            <a:ext cx="3461656" cy="2629063"/>
          </a:xfrm>
          <a:prstGeom prst="rect">
            <a:avLst/>
          </a:prstGeom>
        </p:spPr>
      </p:pic>
      <p:pic>
        <p:nvPicPr>
          <p:cNvPr id="7" name="Picture 7" descr="A group of people posing for the camera&#10;&#10;Description automatically generated">
            <a:extLst>
              <a:ext uri="{FF2B5EF4-FFF2-40B4-BE49-F238E27FC236}">
                <a16:creationId xmlns:a16="http://schemas.microsoft.com/office/drawing/2014/main" id="{02B1D363-4FF2-4B92-B258-FAACC376699C}"/>
              </a:ext>
            </a:extLst>
          </p:cNvPr>
          <p:cNvPicPr>
            <a:picLocks noChangeAspect="1"/>
          </p:cNvPicPr>
          <p:nvPr/>
        </p:nvPicPr>
        <p:blipFill>
          <a:blip r:embed="rId6"/>
          <a:stretch>
            <a:fillRect/>
          </a:stretch>
        </p:blipFill>
        <p:spPr>
          <a:xfrm>
            <a:off x="9769249" y="1091293"/>
            <a:ext cx="1971675" cy="2628900"/>
          </a:xfrm>
          <a:prstGeom prst="rect">
            <a:avLst/>
          </a:prstGeom>
        </p:spPr>
      </p:pic>
      <p:pic>
        <p:nvPicPr>
          <p:cNvPr id="8" name="Picture 8" descr="A person standing in front of a group of people posing for the camera&#10;&#10;Description automatically generated">
            <a:extLst>
              <a:ext uri="{FF2B5EF4-FFF2-40B4-BE49-F238E27FC236}">
                <a16:creationId xmlns:a16="http://schemas.microsoft.com/office/drawing/2014/main" id="{FBFADDC7-B33F-498C-BAEA-228E48B51AE3}"/>
              </a:ext>
            </a:extLst>
          </p:cNvPr>
          <p:cNvPicPr>
            <a:picLocks noChangeAspect="1"/>
          </p:cNvPicPr>
          <p:nvPr/>
        </p:nvPicPr>
        <p:blipFill>
          <a:blip r:embed="rId7"/>
          <a:stretch>
            <a:fillRect/>
          </a:stretch>
        </p:blipFill>
        <p:spPr>
          <a:xfrm>
            <a:off x="2764971" y="3793672"/>
            <a:ext cx="3494314" cy="2634343"/>
          </a:xfrm>
          <a:prstGeom prst="rect">
            <a:avLst/>
          </a:prstGeom>
        </p:spPr>
      </p:pic>
      <p:pic>
        <p:nvPicPr>
          <p:cNvPr id="9" name="Picture 9" descr="A group of people standing in front of a crowd posing for the camera&#10;&#10;Description automatically generated">
            <a:extLst>
              <a:ext uri="{FF2B5EF4-FFF2-40B4-BE49-F238E27FC236}">
                <a16:creationId xmlns:a16="http://schemas.microsoft.com/office/drawing/2014/main" id="{929FE1AE-8F41-4797-B407-F657B975F870}"/>
              </a:ext>
            </a:extLst>
          </p:cNvPr>
          <p:cNvPicPr>
            <a:picLocks noChangeAspect="1"/>
          </p:cNvPicPr>
          <p:nvPr/>
        </p:nvPicPr>
        <p:blipFill>
          <a:blip r:embed="rId8"/>
          <a:stretch>
            <a:fillRect/>
          </a:stretch>
        </p:blipFill>
        <p:spPr>
          <a:xfrm>
            <a:off x="6302829" y="3786410"/>
            <a:ext cx="3461657" cy="2637981"/>
          </a:xfrm>
          <a:prstGeom prst="rect">
            <a:avLst/>
          </a:prstGeom>
        </p:spPr>
      </p:pic>
      <p:pic>
        <p:nvPicPr>
          <p:cNvPr id="10" name="Picture 10" descr="A group of people posing for the camera&#10;&#10;Description automatically generated">
            <a:extLst>
              <a:ext uri="{FF2B5EF4-FFF2-40B4-BE49-F238E27FC236}">
                <a16:creationId xmlns:a16="http://schemas.microsoft.com/office/drawing/2014/main" id="{6E8CB4AF-4147-48A7-A469-0D667F48A8FA}"/>
              </a:ext>
            </a:extLst>
          </p:cNvPr>
          <p:cNvPicPr>
            <a:picLocks noChangeAspect="1"/>
          </p:cNvPicPr>
          <p:nvPr/>
        </p:nvPicPr>
        <p:blipFill>
          <a:blip r:embed="rId9"/>
          <a:stretch>
            <a:fillRect/>
          </a:stretch>
        </p:blipFill>
        <p:spPr>
          <a:xfrm>
            <a:off x="9823677" y="3790950"/>
            <a:ext cx="1971675" cy="2628900"/>
          </a:xfrm>
          <a:prstGeom prst="rect">
            <a:avLst/>
          </a:prstGeom>
        </p:spPr>
      </p:pic>
    </p:spTree>
    <p:extLst>
      <p:ext uri="{BB962C8B-B14F-4D97-AF65-F5344CB8AC3E}">
        <p14:creationId xmlns:p14="http://schemas.microsoft.com/office/powerpoint/2010/main" val="186136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6181048"/>
            <a:ext cx="12185725" cy="676952"/>
          </a:xfrm>
          <a:prstGeom prst="rect">
            <a:avLst/>
          </a:prstGeom>
          <a:solidFill>
            <a:srgbClr val="C5321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pic>
        <p:nvPicPr>
          <p:cNvPr id="4" name="Picture 4"/>
          <p:cNvPicPr>
            <a:picLocks noChangeAspect="1"/>
          </p:cNvPicPr>
          <p:nvPr/>
        </p:nvPicPr>
        <p:blipFill>
          <a:blip r:embed="rId2"/>
          <a:srcRect/>
          <a:stretch>
            <a:fillRect/>
          </a:stretch>
        </p:blipFill>
        <p:spPr>
          <a:xfrm>
            <a:off x="6143524" y="1411830"/>
            <a:ext cx="5796875" cy="4034339"/>
          </a:xfrm>
          <a:prstGeom prst="rect">
            <a:avLst/>
          </a:prstGeom>
        </p:spPr>
      </p:pic>
      <p:sp>
        <p:nvSpPr>
          <p:cNvPr id="8" name="TextBox 8"/>
          <p:cNvSpPr txBox="1"/>
          <p:nvPr/>
        </p:nvSpPr>
        <p:spPr>
          <a:xfrm>
            <a:off x="251601" y="1131291"/>
            <a:ext cx="5635867" cy="4762842"/>
          </a:xfrm>
          <a:prstGeom prst="rect">
            <a:avLst/>
          </a:prstGeom>
        </p:spPr>
        <p:txBody>
          <a:bodyPr lIns="0" tIns="0" rIns="0" bIns="0" rtlCol="0" anchor="t">
            <a:spAutoFit/>
          </a:bodyPr>
          <a:lstStyle/>
          <a:p>
            <a:pPr marL="446215" marR="0" lvl="1" indent="-223108" algn="l" defTabSz="609630" rtl="0" eaLnBrk="1" fontAlgn="auto" latinLnBrk="0" hangingPunct="1">
              <a:lnSpc>
                <a:spcPts val="2293"/>
              </a:lnSpc>
              <a:spcBef>
                <a:spcPts val="0"/>
              </a:spcBef>
              <a:spcAft>
                <a:spcPts val="0"/>
              </a:spcAft>
              <a:buClrTx/>
              <a:buSzTx/>
              <a:buFont typeface="Arial"/>
              <a:buChar char="•"/>
              <a:tabLst/>
              <a:defRPr/>
            </a:pPr>
            <a:r>
              <a:rPr kumimoji="0" lang="en-US" sz="2000" b="0" i="0" u="none" strike="noStrike" kern="1200" cap="none" spc="-23" normalizeH="0" baseline="0" noProof="0">
                <a:ln>
                  <a:noFill/>
                </a:ln>
                <a:solidFill>
                  <a:srgbClr val="000000"/>
                </a:solidFill>
                <a:effectLst/>
                <a:uLnTx/>
                <a:uFillTx/>
                <a:latin typeface="Roboto" panose="02000000000000000000" pitchFamily="2" charset="0"/>
                <a:ea typeface="Roboto" panose="02000000000000000000" pitchFamily="2" charset="0"/>
                <a:cs typeface="+mn-cs"/>
              </a:rPr>
              <a:t>Coordinating with ARRT, ASRT, and other societies on various NM technologist</a:t>
            </a:r>
            <a:r>
              <a:rPr kumimoji="0" lang="en-US" sz="2000" b="0" i="0" u="none" strike="noStrike" kern="1200" cap="none" spc="-23" normalizeH="0" baseline="0" noProof="0">
                <a:ln>
                  <a:noFill/>
                </a:ln>
                <a:solidFill>
                  <a:srgbClr val="004E7C"/>
                </a:solidFill>
                <a:effectLst/>
                <a:uLnTx/>
                <a:uFillTx/>
                <a:latin typeface="Roboto" panose="02000000000000000000" pitchFamily="2" charset="0"/>
                <a:ea typeface="Roboto" panose="02000000000000000000" pitchFamily="2" charset="0"/>
                <a:cs typeface="+mn-cs"/>
              </a:rPr>
              <a:t> state licensure initiatives.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200" b="1" i="0" u="none" strike="noStrike" kern="1200" cap="none" spc="0" normalizeH="0" baseline="0" noProof="0">
                <a:ln>
                  <a:noFill/>
                </a:ln>
                <a:solidFill>
                  <a:srgbClr val="ED7D31">
                    <a:lumMod val="75000"/>
                  </a:srgbClr>
                </a:solidFill>
                <a:effectLst/>
                <a:uLnTx/>
                <a:uFillTx/>
                <a:latin typeface="Aptos" panose="020B0004020202020204" pitchFamily="34" charset="0"/>
                <a:ea typeface="Times New Roman" panose="02020603050405020304" pitchFamily="18" charset="0"/>
                <a:cs typeface="Aptos" panose="020B0004020202020204" pitchFamily="34" charset="0"/>
              </a:rPr>
              <a:t>Washington, DC</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DC B 25-0545- Health Occupations Revision Act of 2023 was put into law on January 1</a:t>
            </a:r>
            <a:r>
              <a:rPr kumimoji="0" lang="en-US" sz="1200" b="0" i="0" u="none" strike="noStrike" kern="1200" cap="none" spc="0" normalizeH="0" baseline="3000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st</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2025. This act established DC as a licensure district. </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200" b="1" i="0" u="none" strike="noStrike" kern="1200" cap="none" spc="0" normalizeH="0" baseline="0" noProof="0">
                <a:ln>
                  <a:noFill/>
                </a:ln>
                <a:solidFill>
                  <a:srgbClr val="ED7D31">
                    <a:lumMod val="75000"/>
                  </a:srgbClr>
                </a:solidFill>
                <a:effectLst/>
                <a:uLnTx/>
                <a:uFillTx/>
                <a:latin typeface="Aptos" panose="020B0004020202020204" pitchFamily="34" charset="0"/>
                <a:ea typeface="Times New Roman" panose="02020603050405020304" pitchFamily="18" charset="0"/>
                <a:cs typeface="Aptos" panose="020B0004020202020204" pitchFamily="34" charset="0"/>
              </a:rPr>
              <a:t>North Carolina</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We have worked with ARRT, ASRT, and other societies to create a licensure bill for the 2025 North Carolina legislative session. We expect to introduce this bill in the North Carolina House in January or February of 2025.   </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200" b="1" i="0" u="none" strike="noStrike" kern="1200" cap="none" spc="0" normalizeH="0" baseline="0" noProof="0">
                <a:ln>
                  <a:noFill/>
                </a:ln>
                <a:solidFill>
                  <a:srgbClr val="ED7D31">
                    <a:lumMod val="75000"/>
                  </a:srgbClr>
                </a:solidFill>
                <a:effectLst/>
                <a:uLnTx/>
                <a:uFillTx/>
                <a:latin typeface="Aptos" panose="020B0004020202020204" pitchFamily="34" charset="0"/>
                <a:ea typeface="Times New Roman" panose="02020603050405020304" pitchFamily="18" charset="0"/>
                <a:cs typeface="Aptos" panose="020B0004020202020204" pitchFamily="34" charset="0"/>
              </a:rPr>
              <a:t>Pennsylvania</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ptos" panose="020B0004020202020204" pitchFamily="34" charset="0"/>
              </a:rPr>
              <a:t>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ASRT, ARRT, SNMMI, and other organizations circulated a licensure bill in the Pennsylvania Senate in 2024. The bill did not make it our of committee. We expect to reintroduce the bill in 2025. </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200" b="1" i="0" u="none" strike="noStrike" kern="1200" cap="none" spc="0" normalizeH="0" baseline="0" noProof="0">
                <a:ln>
                  <a:noFill/>
                </a:ln>
                <a:solidFill>
                  <a:srgbClr val="ED7D31">
                    <a:lumMod val="75000"/>
                  </a:srgbClr>
                </a:solidFill>
                <a:effectLst/>
                <a:uLnTx/>
                <a:uFillTx/>
                <a:latin typeface="Aptos" panose="020B0004020202020204" pitchFamily="34" charset="0"/>
                <a:ea typeface="Times New Roman" panose="02020603050405020304" pitchFamily="18" charset="0"/>
                <a:cs typeface="Aptos" panose="020B0004020202020204" pitchFamily="34" charset="0"/>
              </a:rPr>
              <a:t>California</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In Fall of 2024, SNMMI-TS was made aware of an issue in California public health regulations stating that nuclear medicine procedures could only be administer orally. This was not being enforced in California, but the regulation still needed to be changed. TAGs drafted a letter to the California Department of Public Health (CDPH) asking for a change to the statute. The CDPH responded by drafting an exemption to the rule, taking effect on January 1</a:t>
            </a:r>
            <a:r>
              <a:rPr kumimoji="0" lang="en-US" sz="1200" b="0" i="0" u="none" strike="noStrike" kern="1200" cap="none" spc="0" normalizeH="0" baseline="3000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st</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2025. Nuclear Medicine Technologist can now administer nuclear medicine procedures with no limitations.  </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5" name="Title 1">
            <a:extLst>
              <a:ext uri="{FF2B5EF4-FFF2-40B4-BE49-F238E27FC236}">
                <a16:creationId xmlns:a16="http://schemas.microsoft.com/office/drawing/2014/main" id="{35395076-356F-C457-3ED0-139B5858D2A7}"/>
              </a:ext>
            </a:extLst>
          </p:cNvPr>
          <p:cNvSpPr>
            <a:spLocks noGrp="1"/>
          </p:cNvSpPr>
          <p:nvPr>
            <p:ph type="title"/>
          </p:nvPr>
        </p:nvSpPr>
        <p:spPr>
          <a:xfrm>
            <a:off x="2021747" y="247621"/>
            <a:ext cx="10170254" cy="585810"/>
          </a:xfrm>
        </p:spPr>
        <p:txBody>
          <a:bodyPr/>
          <a:lstStyle/>
          <a:p>
            <a:r>
              <a:rPr lang="en-US"/>
              <a:t>SNMMI-TS Advocacy Efforts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3" name="Rectangle 22">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6" name="Picture 5">
            <a:extLst>
              <a:ext uri="{FF2B5EF4-FFF2-40B4-BE49-F238E27FC236}">
                <a16:creationId xmlns:a16="http://schemas.microsoft.com/office/drawing/2014/main" id="{425A71DB-2D3A-A727-FEA7-17A515B65A0C}"/>
              </a:ext>
            </a:extLst>
          </p:cNvPr>
          <p:cNvPicPr>
            <a:picLocks noChangeAspect="1"/>
          </p:cNvPicPr>
          <p:nvPr/>
        </p:nvPicPr>
        <p:blipFill>
          <a:blip r:embed="rId2"/>
          <a:srcRect l="9444" r="22335" b="1"/>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D3A91203-B500-2B8A-B562-9F47C3D8DD45}"/>
              </a:ext>
            </a:extLst>
          </p:cNvPr>
          <p:cNvSpPr>
            <a:spLocks noGrp="1"/>
          </p:cNvSpPr>
          <p:nvPr>
            <p:ph type="title"/>
          </p:nvPr>
        </p:nvSpPr>
        <p:spPr>
          <a:xfrm>
            <a:off x="234058" y="5725208"/>
            <a:ext cx="6931319" cy="752217"/>
          </a:xfrm>
        </p:spPr>
        <p:txBody>
          <a:bodyPr vert="horz" lIns="91440" tIns="45720" rIns="91440" bIns="45720" rtlCol="0" anchor="b">
            <a:normAutofit fontScale="90000"/>
          </a:bodyPr>
          <a:lstStyle/>
          <a:p>
            <a:pPr algn="l"/>
            <a:r>
              <a:rPr lang="en-US" sz="3600" kern="1200">
                <a:solidFill>
                  <a:schemeClr val="tx1">
                    <a:lumMod val="85000"/>
                    <a:lumOff val="15000"/>
                  </a:schemeClr>
                </a:solidFill>
                <a:latin typeface="+mj-lt"/>
                <a:ea typeface="+mj-ea"/>
                <a:cs typeface="+mj-cs"/>
              </a:rPr>
              <a:t>Snmmi.org/scopeofpractice2024</a:t>
            </a:r>
          </a:p>
        </p:txBody>
      </p:sp>
      <p:pic>
        <p:nvPicPr>
          <p:cNvPr id="4" name="Picture 3">
            <a:extLst>
              <a:ext uri="{FF2B5EF4-FFF2-40B4-BE49-F238E27FC236}">
                <a16:creationId xmlns:a16="http://schemas.microsoft.com/office/drawing/2014/main" id="{7AB3EAE5-FDB6-5051-BC2D-DA98D0CA3CA1}"/>
              </a:ext>
            </a:extLst>
          </p:cNvPr>
          <p:cNvPicPr>
            <a:picLocks noChangeAspect="1"/>
          </p:cNvPicPr>
          <p:nvPr/>
        </p:nvPicPr>
        <p:blipFill>
          <a:blip r:embed="rId3"/>
          <a:srcRect l="14170" r="13179" b="1"/>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181329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50E0EC-6837-4439-99F5-BDDC55511FFD}"/>
              </a:ext>
            </a:extLst>
          </p:cNvPr>
          <p:cNvSpPr>
            <a:spLocks noGrp="1"/>
          </p:cNvSpPr>
          <p:nvPr>
            <p:ph type="title"/>
          </p:nvPr>
        </p:nvSpPr>
        <p:spPr/>
        <p:txBody>
          <a:bodyPr>
            <a:noAutofit/>
          </a:bodyPr>
          <a:lstStyle/>
          <a:p>
            <a:r>
              <a:rPr lang="en-US" dirty="0">
                <a:latin typeface="Arial"/>
                <a:ea typeface="Verdana"/>
                <a:cs typeface="Arial"/>
              </a:rPr>
              <a:t>Why Join Now? Outreach to Patients</a:t>
            </a:r>
            <a:endParaRPr lang="en-US" b="0" dirty="0">
              <a:latin typeface="Arial"/>
              <a:ea typeface="Verdana"/>
              <a:cs typeface="Arial"/>
            </a:endParaRPr>
          </a:p>
        </p:txBody>
      </p:sp>
      <p:sp>
        <p:nvSpPr>
          <p:cNvPr id="5" name="Content Placeholder 3">
            <a:extLst>
              <a:ext uri="{FF2B5EF4-FFF2-40B4-BE49-F238E27FC236}">
                <a16:creationId xmlns:a16="http://schemas.microsoft.com/office/drawing/2014/main" id="{A9670750-D0F5-4F72-8CF0-049294EAD1F0}"/>
              </a:ext>
            </a:extLst>
          </p:cNvPr>
          <p:cNvSpPr txBox="1">
            <a:spLocks/>
          </p:cNvSpPr>
          <p:nvPr/>
        </p:nvSpPr>
        <p:spPr>
          <a:xfrm>
            <a:off x="334978" y="1048562"/>
            <a:ext cx="11522043" cy="322226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effectLst/>
                <a:uLnTx/>
                <a:uFillTx/>
                <a:latin typeface="Futura"/>
                <a:ea typeface="Arial" charset="0"/>
                <a:cs typeface="Arial"/>
              </a:rPr>
              <a:t>Patient Advocacy Advisory Board (PAAB)</a:t>
            </a:r>
          </a:p>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effectLst/>
                <a:uLnTx/>
                <a:uFillTx/>
                <a:latin typeface="Futura"/>
                <a:cs typeface="Arial"/>
              </a:rPr>
              <a:t>SNMMI collaborates with 14 patient advocacy organizations to develop patient-specific programs. </a:t>
            </a:r>
            <a:endParaRPr lang="en-US" sz="2200" b="0" i="0" u="none" strike="noStrike" kern="1200" cap="none" spc="0" normalizeH="0" baseline="0" noProof="0">
              <a:ln>
                <a:noFill/>
              </a:ln>
              <a:effectLst/>
              <a:uLnTx/>
              <a:uFillTx/>
              <a:latin typeface="Futura"/>
              <a:cs typeface="Arial"/>
            </a:endParaRPr>
          </a:p>
          <a:p>
            <a:pPr marL="228600" marR="0" lvl="1" indent="-2286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effectLst/>
                <a:uLnTx/>
                <a:uFillTx/>
                <a:latin typeface="Futura"/>
                <a:cs typeface="Arial"/>
              </a:rPr>
              <a:t>Advocacy: </a:t>
            </a:r>
            <a:r>
              <a:rPr kumimoji="0" lang="en-US" sz="2200" b="0" i="0" u="none" strike="noStrike" kern="1200" cap="none" spc="0" normalizeH="0" baseline="0" noProof="0">
                <a:ln>
                  <a:noFill/>
                </a:ln>
                <a:effectLst/>
                <a:uLnTx/>
                <a:uFillTx/>
                <a:latin typeface="Futura"/>
                <a:cs typeface="Arial"/>
              </a:rPr>
              <a:t>PAAB members participate in SNMMI</a:t>
            </a:r>
            <a:br>
              <a:rPr lang="en-US" sz="2200" b="0" i="0" u="none" strike="noStrike" kern="1200" cap="none" spc="0" normalizeH="0" baseline="0" noProof="0">
                <a:ln>
                  <a:noFill/>
                </a:ln>
                <a:effectLst/>
                <a:uLnTx/>
                <a:uFillTx/>
                <a:latin typeface="Futura"/>
                <a:cs typeface="Arial"/>
              </a:rPr>
            </a:br>
            <a:r>
              <a:rPr kumimoji="0" lang="en-US" sz="2200" b="0" i="0" u="none" strike="noStrike" kern="1200" cap="none" spc="0" normalizeH="0" baseline="0" noProof="0">
                <a:ln>
                  <a:noFill/>
                </a:ln>
                <a:effectLst/>
                <a:uLnTx/>
                <a:uFillTx/>
                <a:latin typeface="Futura"/>
                <a:cs typeface="Arial"/>
              </a:rPr>
              <a:t>Hill Days and Virtual Fly-ins.</a:t>
            </a:r>
            <a:endParaRPr lang="en-US" sz="2200" b="0" i="0" u="none" strike="noStrike" kern="1200" cap="none" spc="0" normalizeH="0" baseline="0" noProof="0">
              <a:ln>
                <a:noFill/>
              </a:ln>
              <a:effectLst/>
              <a:uLnTx/>
              <a:uFillTx/>
              <a:latin typeface="Futura"/>
              <a:cs typeface="Arial"/>
            </a:endParaRPr>
          </a:p>
          <a:p>
            <a:pPr marL="228600" marR="0" lvl="1"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effectLst/>
                <a:uLnTx/>
                <a:uFillTx/>
                <a:latin typeface="Futura"/>
                <a:cs typeface="Arial"/>
              </a:rPr>
              <a:t>Education: </a:t>
            </a:r>
            <a:r>
              <a:rPr kumimoji="0" lang="en-US" sz="2200" b="0" i="0" u="none" strike="noStrike" kern="1200" cap="none" spc="0" normalizeH="0" baseline="0" noProof="0">
                <a:ln>
                  <a:noFill/>
                </a:ln>
                <a:effectLst/>
                <a:uLnTx/>
                <a:uFillTx/>
                <a:latin typeface="Futura"/>
                <a:cs typeface="Arial"/>
              </a:rPr>
              <a:t>More than </a:t>
            </a:r>
            <a:r>
              <a:rPr lang="en-US" sz="2200">
                <a:latin typeface="Futura"/>
                <a:cs typeface="Arial"/>
              </a:rPr>
              <a:t>1,500</a:t>
            </a:r>
            <a:r>
              <a:rPr kumimoji="0" lang="en-US" sz="2200" b="0" i="0" u="none" strike="noStrike" kern="1200" cap="none" spc="0" normalizeH="0" baseline="0" noProof="0">
                <a:ln>
                  <a:noFill/>
                </a:ln>
                <a:effectLst/>
                <a:uLnTx/>
                <a:uFillTx/>
                <a:latin typeface="Futura"/>
                <a:cs typeface="Arial"/>
              </a:rPr>
              <a:t> patients and </a:t>
            </a:r>
            <a:br>
              <a:rPr kumimoji="0" lang="en-US" sz="2200" b="0" i="0" u="none" strike="noStrike" kern="1200" cap="none" spc="0" normalizeH="0" baseline="0" noProof="0">
                <a:ln>
                  <a:noFill/>
                </a:ln>
                <a:effectLst/>
                <a:uLnTx/>
                <a:uFillTx/>
                <a:latin typeface="Futura"/>
                <a:cs typeface="Arial"/>
              </a:rPr>
            </a:br>
            <a:r>
              <a:rPr kumimoji="0" lang="en-US" sz="2200" b="0" i="0" u="none" strike="noStrike" kern="1200" cap="none" spc="0" normalizeH="0" baseline="0" noProof="0">
                <a:ln>
                  <a:noFill/>
                </a:ln>
                <a:effectLst/>
                <a:uLnTx/>
                <a:uFillTx/>
                <a:latin typeface="Futura"/>
                <a:cs typeface="Arial"/>
              </a:rPr>
              <a:t>caregivers have viewed SNMMI’s 2020 </a:t>
            </a:r>
            <a:br>
              <a:rPr kumimoji="0" lang="en-US" sz="2200" b="0" i="0" u="none" strike="noStrike" kern="1200" cap="none" spc="0" normalizeH="0" baseline="0" noProof="0">
                <a:ln>
                  <a:noFill/>
                </a:ln>
                <a:effectLst/>
                <a:uLnTx/>
                <a:uFillTx/>
                <a:latin typeface="Futura"/>
                <a:cs typeface="Arial"/>
              </a:rPr>
            </a:br>
            <a:r>
              <a:rPr kumimoji="0" lang="en-US" sz="2200" b="0" i="0" u="none" strike="noStrike" kern="1200" cap="none" spc="0" normalizeH="0" baseline="0" noProof="0">
                <a:ln>
                  <a:noFill/>
                </a:ln>
                <a:effectLst/>
                <a:uLnTx/>
                <a:uFillTx/>
                <a:latin typeface="Futura"/>
                <a:cs typeface="Arial"/>
              </a:rPr>
              <a:t>Virtual Patient Education Day program.</a:t>
            </a:r>
            <a:endParaRPr lang="en-US" sz="2200" b="0" i="0" u="none" strike="noStrike" kern="1200" cap="none" spc="0" normalizeH="0" baseline="0" noProof="0">
              <a:ln>
                <a:noFill/>
              </a:ln>
              <a:effectLst/>
              <a:uLnTx/>
              <a:uFillTx/>
              <a:latin typeface="Futura"/>
              <a:cs typeface="Arial"/>
            </a:endParaRPr>
          </a:p>
          <a:p>
            <a:pPr marL="228600" marR="0" lvl="1"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Futura"/>
              <a:cs typeface="Arial"/>
            </a:endParaRPr>
          </a:p>
        </p:txBody>
      </p:sp>
      <p:sp>
        <p:nvSpPr>
          <p:cNvPr id="6" name="Content Placeholder 3">
            <a:extLst>
              <a:ext uri="{FF2B5EF4-FFF2-40B4-BE49-F238E27FC236}">
                <a16:creationId xmlns:a16="http://schemas.microsoft.com/office/drawing/2014/main" id="{BEB00DF1-313A-4872-BDF3-6F0A6262AC84}"/>
              </a:ext>
            </a:extLst>
          </p:cNvPr>
          <p:cNvSpPr txBox="1">
            <a:spLocks/>
          </p:cNvSpPr>
          <p:nvPr/>
        </p:nvSpPr>
        <p:spPr>
          <a:xfrm>
            <a:off x="457200" y="3452767"/>
            <a:ext cx="6940194" cy="32222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00380B8A-5D2F-476F-84CB-2D28BF1D3535}"/>
              </a:ext>
            </a:extLst>
          </p:cNvPr>
          <p:cNvPicPr>
            <a:picLocks noChangeAspect="1"/>
          </p:cNvPicPr>
          <p:nvPr/>
        </p:nvPicPr>
        <p:blipFill>
          <a:blip r:embed="rId3"/>
          <a:stretch>
            <a:fillRect/>
          </a:stretch>
        </p:blipFill>
        <p:spPr>
          <a:xfrm>
            <a:off x="8011679" y="2483734"/>
            <a:ext cx="3967566" cy="3922334"/>
          </a:xfrm>
          <a:prstGeom prst="rect">
            <a:avLst/>
          </a:prstGeom>
          <a:ln>
            <a:noFill/>
          </a:ln>
          <a:effectLst>
            <a:outerShdw blurRad="292100" dist="139700" dir="2700000" algn="tl" rotWithShape="0">
              <a:srgbClr val="333333">
                <a:alpha val="65000"/>
              </a:srgbClr>
            </a:outerShdw>
          </a:effectLst>
        </p:spPr>
      </p:pic>
      <p:sp>
        <p:nvSpPr>
          <p:cNvPr id="8" name="Content Placeholder 3">
            <a:extLst>
              <a:ext uri="{FF2B5EF4-FFF2-40B4-BE49-F238E27FC236}">
                <a16:creationId xmlns:a16="http://schemas.microsoft.com/office/drawing/2014/main" id="{A640F2B6-447D-4F6D-ACF3-C8D2878F3FEA}"/>
              </a:ext>
            </a:extLst>
          </p:cNvPr>
          <p:cNvSpPr txBox="1">
            <a:spLocks/>
          </p:cNvSpPr>
          <p:nvPr/>
        </p:nvSpPr>
        <p:spPr>
          <a:xfrm>
            <a:off x="212755" y="4480302"/>
            <a:ext cx="7429084" cy="20896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marR="0" lvl="2" indent="-3429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b="0" i="0" u="none" strike="noStrike" kern="1200" cap="none" spc="0" normalizeH="0" baseline="0" noProof="0">
                <a:ln>
                  <a:noFill/>
                </a:ln>
                <a:solidFill>
                  <a:prstClr val="black"/>
                </a:solidFill>
                <a:effectLst/>
                <a:uLnTx/>
                <a:uFillTx/>
                <a:latin typeface="Futura"/>
                <a:cs typeface="Arial"/>
              </a:rPr>
              <a:t>“On a scale of 1 to 5, how safe do you believe NM and MI procedures are?”</a:t>
            </a:r>
          </a:p>
          <a:p>
            <a:pPr marL="1371600" marR="0" lvl="3"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a:cs typeface="Arial"/>
              </a:rPr>
              <a:t>Before Patient Education Day: Score = 3.4</a:t>
            </a:r>
          </a:p>
          <a:p>
            <a:pPr marL="1371600" marR="0" lvl="3"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Futura"/>
                <a:cs typeface="Arial"/>
              </a:rPr>
              <a:t>After Patient Education Day: Score = 4.4</a:t>
            </a:r>
          </a:p>
        </p:txBody>
      </p:sp>
    </p:spTree>
    <p:extLst>
      <p:ext uri="{BB962C8B-B14F-4D97-AF65-F5344CB8AC3E}">
        <p14:creationId xmlns:p14="http://schemas.microsoft.com/office/powerpoint/2010/main" val="129157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376D8-9357-2E74-738E-A3FD187B901D}"/>
              </a:ext>
            </a:extLst>
          </p:cNvPr>
          <p:cNvSpPr>
            <a:spLocks noGrp="1"/>
          </p:cNvSpPr>
          <p:nvPr>
            <p:ph type="title"/>
          </p:nvPr>
        </p:nvSpPr>
        <p:spPr>
          <a:xfrm>
            <a:off x="5434641" y="187239"/>
            <a:ext cx="5771072" cy="585810"/>
          </a:xfrm>
        </p:spPr>
        <p:txBody>
          <a:bodyPr>
            <a:normAutofit fontScale="90000"/>
          </a:bodyPr>
          <a:lstStyle/>
          <a:p>
            <a:r>
              <a:rPr lang="en-US" dirty="0"/>
              <a:t>Nuclear Medicine Offers Hope to Cancer Patients</a:t>
            </a:r>
          </a:p>
        </p:txBody>
      </p:sp>
      <p:pic>
        <p:nvPicPr>
          <p:cNvPr id="4" name="Online Media 3" title="Nuclear Medicine Helps Woman Overcome Thyroid Cancer">
            <a:hlinkClick r:id="" action="ppaction://media"/>
            <a:extLst>
              <a:ext uri="{FF2B5EF4-FFF2-40B4-BE49-F238E27FC236}">
                <a16:creationId xmlns:a16="http://schemas.microsoft.com/office/drawing/2014/main" id="{EE5DB01B-FF7C-09FF-872A-C4B974D9D91B}"/>
              </a:ext>
            </a:extLst>
          </p:cNvPr>
          <p:cNvPicPr>
            <a:picLocks noRot="1" noChangeAspect="1"/>
          </p:cNvPicPr>
          <p:nvPr>
            <a:videoFile r:link="rId1"/>
          </p:nvPr>
        </p:nvPicPr>
        <p:blipFill>
          <a:blip r:embed="rId3"/>
          <a:stretch>
            <a:fillRect/>
          </a:stretch>
        </p:blipFill>
        <p:spPr>
          <a:xfrm>
            <a:off x="879894" y="980202"/>
            <a:ext cx="10071785" cy="5690559"/>
          </a:xfrm>
          <a:prstGeom prst="rect">
            <a:avLst/>
          </a:prstGeom>
        </p:spPr>
      </p:pic>
    </p:spTree>
    <p:extLst>
      <p:ext uri="{BB962C8B-B14F-4D97-AF65-F5344CB8AC3E}">
        <p14:creationId xmlns:p14="http://schemas.microsoft.com/office/powerpoint/2010/main" val="296554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F910-DA07-4EB1-A201-FA70223B33C8}"/>
              </a:ext>
            </a:extLst>
          </p:cNvPr>
          <p:cNvSpPr>
            <a:spLocks noGrp="1"/>
          </p:cNvSpPr>
          <p:nvPr>
            <p:ph type="title"/>
          </p:nvPr>
        </p:nvSpPr>
        <p:spPr/>
        <p:txBody>
          <a:bodyPr>
            <a:normAutofit/>
          </a:bodyPr>
          <a:lstStyle/>
          <a:p>
            <a:r>
              <a:rPr lang="en-US" sz="2800" dirty="0">
                <a:latin typeface="Futura"/>
              </a:rPr>
              <a:t>Resources for Students - SNMMI Career Center</a:t>
            </a:r>
          </a:p>
        </p:txBody>
      </p:sp>
      <p:pic>
        <p:nvPicPr>
          <p:cNvPr id="3" name="Picture 2">
            <a:extLst>
              <a:ext uri="{FF2B5EF4-FFF2-40B4-BE49-F238E27FC236}">
                <a16:creationId xmlns:a16="http://schemas.microsoft.com/office/drawing/2014/main" id="{FB3C4235-5A3B-441D-9B40-72EF4E55823D}"/>
              </a:ext>
            </a:extLst>
          </p:cNvPr>
          <p:cNvPicPr>
            <a:picLocks noChangeAspect="1"/>
          </p:cNvPicPr>
          <p:nvPr/>
        </p:nvPicPr>
        <p:blipFill>
          <a:blip r:embed="rId2"/>
          <a:stretch>
            <a:fillRect/>
          </a:stretch>
        </p:blipFill>
        <p:spPr>
          <a:xfrm>
            <a:off x="225117" y="1213485"/>
            <a:ext cx="5426764" cy="2767649"/>
          </a:xfrm>
          <a:prstGeom prst="rect">
            <a:avLst/>
          </a:prstGeom>
        </p:spPr>
      </p:pic>
      <p:pic>
        <p:nvPicPr>
          <p:cNvPr id="4" name="Picture 3">
            <a:extLst>
              <a:ext uri="{FF2B5EF4-FFF2-40B4-BE49-F238E27FC236}">
                <a16:creationId xmlns:a16="http://schemas.microsoft.com/office/drawing/2014/main" id="{B58226A9-17AB-4287-97A6-5EFB17E84F3B}"/>
              </a:ext>
            </a:extLst>
          </p:cNvPr>
          <p:cNvPicPr>
            <a:picLocks noChangeAspect="1"/>
          </p:cNvPicPr>
          <p:nvPr/>
        </p:nvPicPr>
        <p:blipFill>
          <a:blip r:embed="rId3"/>
          <a:stretch>
            <a:fillRect/>
          </a:stretch>
        </p:blipFill>
        <p:spPr>
          <a:xfrm>
            <a:off x="225117" y="4421570"/>
            <a:ext cx="5426764" cy="2075737"/>
          </a:xfrm>
          <a:prstGeom prst="rect">
            <a:avLst/>
          </a:prstGeom>
        </p:spPr>
      </p:pic>
      <p:sp>
        <p:nvSpPr>
          <p:cNvPr id="5" name="TextBox 4">
            <a:extLst>
              <a:ext uri="{FF2B5EF4-FFF2-40B4-BE49-F238E27FC236}">
                <a16:creationId xmlns:a16="http://schemas.microsoft.com/office/drawing/2014/main" id="{E4D39CC6-47E9-421F-83AC-D558BC17883B}"/>
              </a:ext>
            </a:extLst>
          </p:cNvPr>
          <p:cNvSpPr txBox="1"/>
          <p:nvPr/>
        </p:nvSpPr>
        <p:spPr>
          <a:xfrm>
            <a:off x="6324862" y="1454940"/>
            <a:ext cx="5459603" cy="1631216"/>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Futura"/>
              </a:rPr>
              <a:t>Featured jobs appear on SNMMI homepage</a:t>
            </a:r>
            <a:r>
              <a:rPr lang="en-US" dirty="0">
                <a:latin typeface="Futura"/>
              </a:rPr>
              <a:t>.</a:t>
            </a:r>
            <a:endParaRPr lang="en-US" sz="1800" b="0" i="0" u="none" strike="noStrike" kern="1200" cap="none" spc="0" normalizeH="0" baseline="0" noProof="0" dirty="0">
              <a:ln>
                <a:noFill/>
              </a:ln>
              <a:effectLst/>
              <a:uLnTx/>
              <a:uFillTx/>
              <a:latin typeface="Futura"/>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Futura"/>
              </a:rPr>
              <a:t>Members can create job alerts (which will be e-mailed DIRECTLY to you</a:t>
            </a:r>
            <a:r>
              <a:rPr lang="en-US" dirty="0">
                <a:latin typeface="Futura"/>
              </a:rPr>
              <a:t>).</a:t>
            </a:r>
            <a:endParaRPr lang="en-US" sz="1800" b="0" i="0" u="none" strike="noStrike" kern="1200" cap="none" spc="0" normalizeH="0" baseline="0" noProof="0" dirty="0">
              <a:ln>
                <a:noFill/>
              </a:ln>
              <a:effectLst/>
              <a:uLnTx/>
              <a:uFillTx/>
              <a:latin typeface="Futura"/>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utura"/>
              </a:rPr>
              <a:t>Members can search the company directory to find jobs where they want to work. </a:t>
            </a:r>
          </a:p>
        </p:txBody>
      </p:sp>
      <p:pic>
        <p:nvPicPr>
          <p:cNvPr id="6" name="Picture 5">
            <a:extLst>
              <a:ext uri="{FF2B5EF4-FFF2-40B4-BE49-F238E27FC236}">
                <a16:creationId xmlns:a16="http://schemas.microsoft.com/office/drawing/2014/main" id="{CFCDE676-06E9-4272-9252-DE9ADB9BFFD2}"/>
              </a:ext>
            </a:extLst>
          </p:cNvPr>
          <p:cNvPicPr>
            <a:picLocks noChangeAspect="1"/>
          </p:cNvPicPr>
          <p:nvPr/>
        </p:nvPicPr>
        <p:blipFill>
          <a:blip r:embed="rId4"/>
          <a:stretch>
            <a:fillRect/>
          </a:stretch>
        </p:blipFill>
        <p:spPr>
          <a:xfrm>
            <a:off x="5940589" y="3438368"/>
            <a:ext cx="2146968" cy="3198656"/>
          </a:xfrm>
          <a:prstGeom prst="rect">
            <a:avLst/>
          </a:prstGeom>
        </p:spPr>
      </p:pic>
      <p:pic>
        <p:nvPicPr>
          <p:cNvPr id="7" name="Picture 6">
            <a:extLst>
              <a:ext uri="{FF2B5EF4-FFF2-40B4-BE49-F238E27FC236}">
                <a16:creationId xmlns:a16="http://schemas.microsoft.com/office/drawing/2014/main" id="{8F37649B-9EEB-4A29-B55A-9ABF9BB62053}"/>
              </a:ext>
            </a:extLst>
          </p:cNvPr>
          <p:cNvPicPr>
            <a:picLocks noChangeAspect="1"/>
          </p:cNvPicPr>
          <p:nvPr/>
        </p:nvPicPr>
        <p:blipFill>
          <a:blip r:embed="rId5"/>
          <a:stretch>
            <a:fillRect/>
          </a:stretch>
        </p:blipFill>
        <p:spPr>
          <a:xfrm>
            <a:off x="8239176" y="3888419"/>
            <a:ext cx="3660699" cy="2172610"/>
          </a:xfrm>
          <a:prstGeom prst="rect">
            <a:avLst/>
          </a:prstGeom>
        </p:spPr>
      </p:pic>
    </p:spTree>
    <p:extLst>
      <p:ext uri="{BB962C8B-B14F-4D97-AF65-F5344CB8AC3E}">
        <p14:creationId xmlns:p14="http://schemas.microsoft.com/office/powerpoint/2010/main" val="411965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F97EDF-6E82-FEE3-E5D7-B8FC5B7FF466}"/>
              </a:ext>
            </a:extLst>
          </p:cNvPr>
          <p:cNvSpPr/>
          <p:nvPr/>
        </p:nvSpPr>
        <p:spPr>
          <a:xfrm flipH="1">
            <a:off x="8617936" y="937550"/>
            <a:ext cx="3574061" cy="5920449"/>
          </a:xfrm>
          <a:prstGeom prst="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147DE58-429C-BB69-3CED-D3871A2652EB}"/>
              </a:ext>
            </a:extLst>
          </p:cNvPr>
          <p:cNvSpPr/>
          <p:nvPr/>
        </p:nvSpPr>
        <p:spPr>
          <a:xfrm>
            <a:off x="1" y="937550"/>
            <a:ext cx="3664276" cy="5920449"/>
          </a:xfrm>
          <a:prstGeom prst="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5">
            <a:extLst>
              <a:ext uri="{FF2B5EF4-FFF2-40B4-BE49-F238E27FC236}">
                <a16:creationId xmlns:a16="http://schemas.microsoft.com/office/drawing/2014/main" id="{EE1D23E9-A45A-B71F-DEA0-2865813DAD7D}"/>
              </a:ext>
            </a:extLst>
          </p:cNvPr>
          <p:cNvSpPr txBox="1"/>
          <p:nvPr/>
        </p:nvSpPr>
        <p:spPr>
          <a:xfrm>
            <a:off x="629920" y="239148"/>
            <a:ext cx="11249013" cy="464999"/>
          </a:xfrm>
          <a:prstGeom prst="rect">
            <a:avLst/>
          </a:prstGeom>
        </p:spPr>
        <p:txBody>
          <a:bodyPr wrap="square" lIns="0" tIns="0" rIns="0" bIns="0" rtlCol="0" anchor="t">
            <a:spAutoFit/>
          </a:bodyPr>
          <a:lstStyle/>
          <a:p>
            <a:pPr marL="0" marR="0" lvl="0" indent="0" algn="ctr" defTabSz="609660" rtl="0" eaLnBrk="1" fontAlgn="auto" latinLnBrk="0" hangingPunct="1">
              <a:lnSpc>
                <a:spcPts val="3960"/>
              </a:lnSpc>
              <a:spcBef>
                <a:spcPct val="0"/>
              </a:spcBef>
              <a:spcAft>
                <a:spcPts val="0"/>
              </a:spcAft>
              <a:buClrTx/>
              <a:buSzTx/>
              <a:buFontTx/>
              <a:buNone/>
              <a:tabLst/>
              <a:defRPr/>
            </a:pPr>
            <a:r>
              <a:rPr kumimoji="0" lang="en-US" sz="2400" b="1" i="0" u="none" strike="noStrike" kern="1200" cap="none" spc="-36" normalizeH="0" baseline="0" noProof="0">
                <a:ln>
                  <a:noFill/>
                </a:ln>
                <a:solidFill>
                  <a:prstClr val="black"/>
                </a:solidFill>
                <a:effectLst/>
                <a:uLnTx/>
                <a:uFillTx/>
                <a:latin typeface="Roboto"/>
                <a:ea typeface="Roboto"/>
                <a:cs typeface="+mn-cs"/>
              </a:rPr>
              <a:t>SNMMI-TS Journal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D37F155E-BE18-9C5F-2A16-F65B602DEEF2}"/>
              </a:ext>
            </a:extLst>
          </p:cNvPr>
          <p:cNvSpPr>
            <a:spLocks noGrp="1"/>
          </p:cNvSpPr>
          <p:nvPr/>
        </p:nvSpPr>
        <p:spPr bwMode="auto">
          <a:xfrm>
            <a:off x="4206240" y="1211564"/>
            <a:ext cx="3931920" cy="5433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Futura"/>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Futura"/>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Futura"/>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Futura"/>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Futur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ctr" defTabSz="457200" rtl="0" eaLnBrk="1" fontAlgn="auto" latinLnBrk="0" hangingPunct="1">
              <a:lnSpc>
                <a:spcPct val="110000"/>
              </a:lnSpc>
              <a:spcBef>
                <a:spcPts val="900"/>
              </a:spcBef>
              <a:spcAft>
                <a:spcPts val="0"/>
              </a:spcAft>
              <a:buClrTx/>
              <a:buSzTx/>
              <a:buFont typeface="Arial" charset="0"/>
              <a:buNone/>
              <a:tabLst/>
              <a:defRPr/>
            </a:pPr>
            <a:r>
              <a:rPr kumimoji="0" lang="en-US" sz="24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Journal of Nuclear </a:t>
            </a:r>
            <a:br>
              <a:rPr kumimoji="0" lang="en-US" sz="24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4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Medicine Technology</a:t>
            </a:r>
          </a:p>
          <a:p>
            <a:pPr marL="0" marR="0" lvl="2" indent="0" algn="ctr" defTabSz="457200" rtl="0" eaLnBrk="1" fontAlgn="base" latinLnBrk="0" hangingPunct="1">
              <a:lnSpc>
                <a:spcPct val="110000"/>
              </a:lnSpc>
              <a:spcBef>
                <a:spcPts val="1200"/>
              </a:spcBef>
              <a:spcAft>
                <a:spcPts val="1200"/>
              </a:spcAft>
              <a:buClrTx/>
              <a:buSzTx/>
              <a:buFont typeface="Arial" charset="0"/>
              <a:buNone/>
              <a:tabLst/>
              <a:defRPr/>
            </a:pPr>
            <a:r>
              <a:rPr kumimoji="0" lang="en-US" sz="200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Oriented to meet your needs!</a:t>
            </a:r>
          </a:p>
          <a:p>
            <a:pPr marL="0" marR="0" lvl="0" indent="0" algn="l" defTabSz="457200" rtl="0" eaLnBrk="1" fontAlgn="base" latinLnBrk="0" hangingPunct="1">
              <a:lnSpc>
                <a:spcPct val="110000"/>
              </a:lnSpc>
              <a:spcBef>
                <a:spcPct val="20000"/>
              </a:spcBef>
              <a:spcAft>
                <a:spcPct val="0"/>
              </a:spcAft>
              <a:buClr>
                <a:srgbClr val="C00000"/>
              </a:buClr>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Roboto" panose="02000000000000000000" pitchFamily="2" charset="0"/>
                <a:ea typeface="+mn-ea"/>
                <a:cs typeface="+mn-cs"/>
              </a:rPr>
              <a:t>Practitioners from across the imaging sciences turn to JNMT for peer-reviewed information related to daily clinical practice, as well as:</a:t>
            </a:r>
          </a:p>
          <a:p>
            <a:pPr marL="342900" marR="0" lvl="0" indent="-342900" algn="l" defTabSz="457200" rtl="0" eaLnBrk="1" fontAlgn="base" latinLnBrk="0" hangingPunct="1">
              <a:lnSpc>
                <a:spcPct val="110000"/>
              </a:lnSpc>
              <a:spcBef>
                <a:spcPts val="1200"/>
              </a:spcBef>
              <a:spcAft>
                <a:spcPct val="0"/>
              </a:spcAft>
              <a:buClr>
                <a:srgbClr val="C00000"/>
              </a:buClr>
              <a:buSzTx/>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Roboto" panose="02000000000000000000" pitchFamily="2" charset="0"/>
                <a:ea typeface="+mn-ea"/>
                <a:cs typeface="+mn-cs"/>
              </a:rPr>
              <a:t>VOICE credit–approved articles for continuing education credit</a:t>
            </a:r>
          </a:p>
          <a:p>
            <a:pPr marL="342900" marR="0" lvl="0" indent="-342900" algn="l" defTabSz="457200" rtl="0" eaLnBrk="1" fontAlgn="base" latinLnBrk="0" hangingPunct="1">
              <a:lnSpc>
                <a:spcPct val="110000"/>
              </a:lnSpc>
              <a:spcBef>
                <a:spcPts val="1200"/>
              </a:spcBef>
              <a:spcAft>
                <a:spcPct val="0"/>
              </a:spcAft>
              <a:buClr>
                <a:srgbClr val="C00000"/>
              </a:buClr>
              <a:buSzTx/>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Roboto" panose="02000000000000000000" pitchFamily="2" charset="0"/>
                <a:ea typeface="+mn-ea"/>
                <a:cs typeface="+mn-cs"/>
              </a:rPr>
              <a:t>VOICE credit for authors of published articles</a:t>
            </a:r>
          </a:p>
          <a:p>
            <a:pPr marL="342900" marR="0" lvl="0" indent="-342900" algn="l" defTabSz="457200" rtl="0" eaLnBrk="1" fontAlgn="base" latinLnBrk="0" hangingPunct="1">
              <a:lnSpc>
                <a:spcPct val="110000"/>
              </a:lnSpc>
              <a:spcBef>
                <a:spcPts val="1200"/>
              </a:spcBef>
              <a:spcAft>
                <a:spcPct val="0"/>
              </a:spcAft>
              <a:buClr>
                <a:srgbClr val="C00000"/>
              </a:buClr>
              <a:buSzTx/>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Roboto" panose="02000000000000000000" pitchFamily="2" charset="0"/>
                <a:ea typeface="+mn-ea"/>
                <a:cs typeface="+mn-cs"/>
              </a:rPr>
              <a:t>More than 40 years of archived content</a:t>
            </a:r>
            <a:endParaRPr kumimoji="0" lang="en-US" sz="180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screenshot of a cell phone&#10;&#10;Description generated with high confidence">
            <a:extLst>
              <a:ext uri="{FF2B5EF4-FFF2-40B4-BE49-F238E27FC236}">
                <a16:creationId xmlns:a16="http://schemas.microsoft.com/office/drawing/2014/main" id="{1D574FAC-718C-65FB-378D-D23444ACE34D}"/>
              </a:ext>
            </a:extLst>
          </p:cNvPr>
          <p:cNvPicPr>
            <a:picLocks noChangeAspect="1"/>
          </p:cNvPicPr>
          <p:nvPr/>
        </p:nvPicPr>
        <p:blipFill>
          <a:blip r:embed="rId3"/>
          <a:stretch>
            <a:fillRect/>
          </a:stretch>
        </p:blipFill>
        <p:spPr>
          <a:xfrm>
            <a:off x="370188" y="1610589"/>
            <a:ext cx="2923902" cy="3855218"/>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B0F1DB5A-C24B-95E9-E0EA-86DFD097D8B1}"/>
              </a:ext>
            </a:extLst>
          </p:cNvPr>
          <p:cNvSpPr txBox="1"/>
          <p:nvPr/>
        </p:nvSpPr>
        <p:spPr>
          <a:xfrm>
            <a:off x="267632" y="5908013"/>
            <a:ext cx="33966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A0000"/>
                </a:solidFill>
                <a:effectLst/>
                <a:uLnTx/>
                <a:uFillTx/>
                <a:latin typeface="Futura"/>
                <a:ea typeface="+mn-ea"/>
                <a:cs typeface="+mn-cs"/>
              </a:rPr>
              <a:t>tech.snmjournals.org</a:t>
            </a:r>
          </a:p>
        </p:txBody>
      </p:sp>
      <p:sp>
        <p:nvSpPr>
          <p:cNvPr id="12" name="TextBox 11">
            <a:extLst>
              <a:ext uri="{FF2B5EF4-FFF2-40B4-BE49-F238E27FC236}">
                <a16:creationId xmlns:a16="http://schemas.microsoft.com/office/drawing/2014/main" id="{3F15A5B9-A9DE-3A9F-C334-1DFCB40BF3AE}"/>
              </a:ext>
            </a:extLst>
          </p:cNvPr>
          <p:cNvSpPr txBox="1"/>
          <p:nvPr/>
        </p:nvSpPr>
        <p:spPr>
          <a:xfrm>
            <a:off x="8930640" y="1281673"/>
            <a:ext cx="3090532" cy="523220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Editor’s Page</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Continuing Education</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Technical Tips</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Practical Protocols</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Imaging</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Radionuclide Therapy</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Radiation Safety</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Educators’ Forum</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Teaching Case Studies</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Quality &amp; Practice Management</a:t>
            </a:r>
          </a:p>
          <a:p>
            <a:pPr marL="285750" marR="0" lvl="0" indent="-285750" algn="l" defTabSz="914400" rtl="0" eaLnBrk="1" fontAlgn="auto" latinLnBrk="0" hangingPunct="1">
              <a:lnSpc>
                <a:spcPct val="100000"/>
              </a:lnSpc>
              <a:spcBef>
                <a:spcPts val="1200"/>
              </a:spcBef>
              <a:spcAft>
                <a:spcPts val="0"/>
              </a:spcAft>
              <a:buClr>
                <a:prstClr val="black">
                  <a:lumMod val="50000"/>
                  <a:lumOff val="50000"/>
                </a:prstClr>
              </a:buClr>
              <a:buSzPct val="150000"/>
              <a:buFont typeface="Courier New" panose="02070309020205020404" pitchFamily="49" charset="0"/>
              <a:buChar char="o"/>
              <a:tabLst/>
              <a:defRPr/>
            </a:pPr>
            <a:r>
              <a:rPr kumimoji="0" lang="en-US" sz="1800" b="0" i="0" u="none" strike="noStrike" kern="1200" cap="none" spc="0" normalizeH="0" baseline="0" noProof="0">
                <a:ln>
                  <a:noFill/>
                </a:ln>
                <a:solidFill>
                  <a:prstClr val="black">
                    <a:lumMod val="65000"/>
                    <a:lumOff val="35000"/>
                  </a:prstClr>
                </a:solidFill>
                <a:effectLst/>
                <a:uLnTx/>
                <a:uFillTx/>
                <a:latin typeface="Roboto" panose="02000000000000000000" pitchFamily="2" charset="0"/>
                <a:ea typeface="Roboto" panose="02000000000000000000" pitchFamily="2" charset="0"/>
                <a:cs typeface="Roboto" panose="02000000000000000000" pitchFamily="2" charset="0"/>
              </a:rPr>
              <a:t>Professional Development</a:t>
            </a:r>
          </a:p>
        </p:txBody>
      </p:sp>
    </p:spTree>
    <p:extLst>
      <p:ext uri="{BB962C8B-B14F-4D97-AF65-F5344CB8AC3E}">
        <p14:creationId xmlns:p14="http://schemas.microsoft.com/office/powerpoint/2010/main" val="747902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620F20-77FE-5C5C-4474-107D6EF682B4}"/>
              </a:ext>
            </a:extLst>
          </p:cNvPr>
          <p:cNvSpPr/>
          <p:nvPr/>
        </p:nvSpPr>
        <p:spPr>
          <a:xfrm flipH="1">
            <a:off x="5" y="937551"/>
            <a:ext cx="3291840" cy="5920449"/>
          </a:xfrm>
          <a:prstGeom prst="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798FD1-6193-40BD-CA6E-1EDB6D2C7D78}"/>
              </a:ext>
            </a:extLst>
          </p:cNvPr>
          <p:cNvSpPr>
            <a:spLocks noGrp="1"/>
          </p:cNvSpPr>
          <p:nvPr>
            <p:ph type="title"/>
          </p:nvPr>
        </p:nvSpPr>
        <p:spPr/>
        <p:txBody>
          <a:bodyPr>
            <a:normAutofit/>
          </a:bodyPr>
          <a:lstStyle/>
          <a:p>
            <a:r>
              <a:rPr lang="en-US" sz="2800">
                <a:solidFill>
                  <a:srgbClr val="C00000"/>
                </a:solidFill>
              </a:rPr>
              <a:t>New! </a:t>
            </a: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Quick-Reference Protocol Manual, 2</a:t>
            </a:r>
            <a:r>
              <a:rPr lang="en-US" sz="2800" b="1" baseline="30000">
                <a:solidFill>
                  <a:srgbClr val="C00000"/>
                </a:solidFill>
                <a:latin typeface="Roboto" panose="02000000000000000000" pitchFamily="2" charset="0"/>
                <a:ea typeface="Roboto" panose="02000000000000000000" pitchFamily="2" charset="0"/>
                <a:cs typeface="Roboto" panose="02000000000000000000" pitchFamily="2" charset="0"/>
              </a:rPr>
              <a:t>nd</a:t>
            </a: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 ed.</a:t>
            </a:r>
            <a:endParaRPr lang="en-US" sz="2800"/>
          </a:p>
        </p:txBody>
      </p:sp>
      <p:sp>
        <p:nvSpPr>
          <p:cNvPr id="3" name="Rectangle 2">
            <a:extLst>
              <a:ext uri="{FF2B5EF4-FFF2-40B4-BE49-F238E27FC236}">
                <a16:creationId xmlns:a16="http://schemas.microsoft.com/office/drawing/2014/main" id="{476969AC-268E-F873-E947-8F58F91BF2C0}"/>
              </a:ext>
            </a:extLst>
          </p:cNvPr>
          <p:cNvSpPr/>
          <p:nvPr/>
        </p:nvSpPr>
        <p:spPr>
          <a:xfrm flipH="1">
            <a:off x="8982325" y="937548"/>
            <a:ext cx="3291840" cy="5920449"/>
          </a:xfrm>
          <a:prstGeom prst="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ook cover of a medical book&#10;&#10;Description automatically generated">
            <a:extLst>
              <a:ext uri="{FF2B5EF4-FFF2-40B4-BE49-F238E27FC236}">
                <a16:creationId xmlns:a16="http://schemas.microsoft.com/office/drawing/2014/main" id="{67691E2B-1C8D-6CBE-FDEE-5603719EB8A8}"/>
              </a:ext>
            </a:extLst>
          </p:cNvPr>
          <p:cNvPicPr>
            <a:picLocks noChangeAspect="1"/>
          </p:cNvPicPr>
          <p:nvPr/>
        </p:nvPicPr>
        <p:blipFill>
          <a:blip r:embed="rId2"/>
          <a:stretch>
            <a:fillRect/>
          </a:stretch>
        </p:blipFill>
        <p:spPr>
          <a:xfrm>
            <a:off x="8580453" y="1343900"/>
            <a:ext cx="3158008" cy="470669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06FE717-083B-5FF9-9FD7-60B1594B5E71}"/>
              </a:ext>
            </a:extLst>
          </p:cNvPr>
          <p:cNvSpPr txBox="1"/>
          <p:nvPr/>
        </p:nvSpPr>
        <p:spPr>
          <a:xfrm>
            <a:off x="3477733" y="1490456"/>
            <a:ext cx="4621007" cy="4542910"/>
          </a:xfrm>
          <a:prstGeom prst="rect">
            <a:avLst/>
          </a:prstGeom>
          <a:noFill/>
        </p:spPr>
        <p:txBody>
          <a:bodyPr wrap="square">
            <a:spAutoFit/>
          </a:bodyPr>
          <a:lstStyle/>
          <a:p>
            <a:pPr marL="576580" marR="0" lvl="2" indent="-285750" algn="l" defTabSz="457200" rtl="0" eaLnBrk="1" fontAlgn="auto" latinLnBrk="0" hangingPunct="1">
              <a:lnSpc>
                <a:spcPct val="114000"/>
              </a:lnSpc>
              <a:spcBef>
                <a:spcPts val="1200"/>
              </a:spcBef>
              <a:spcAft>
                <a:spcPts val="0"/>
              </a:spcAft>
              <a:buClr>
                <a:srgbClr val="C00000"/>
              </a:buClr>
              <a:buSzTx/>
              <a:buFont typeface="Wingdings" panose="05000000000000000000" pitchFamily="2" charset="2"/>
              <a:buChar char="§"/>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Designed for Technologists: </a:t>
            </a:r>
            <a:b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 practical reference harmonized with accepted guidelines to serve the practical needs of technologists.</a:t>
            </a:r>
          </a:p>
          <a:p>
            <a:pPr marL="576580" marR="0" lvl="2" indent="-285750" algn="l" defTabSz="457200" rtl="0" eaLnBrk="1" fontAlgn="auto" latinLnBrk="0" hangingPunct="1">
              <a:lnSpc>
                <a:spcPct val="114000"/>
              </a:lnSpc>
              <a:spcBef>
                <a:spcPts val="1500"/>
              </a:spcBef>
              <a:spcAft>
                <a:spcPts val="0"/>
              </a:spcAft>
              <a:buClr>
                <a:srgbClr val="C00000"/>
              </a:buClr>
              <a:buSzTx/>
              <a:buFont typeface="Wingdings" panose="05000000000000000000" pitchFamily="2" charset="2"/>
              <a:buChar char="§"/>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Comprehensive Coverage: </a:t>
            </a:r>
            <a:b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2nd edition includes:</a:t>
            </a:r>
          </a:p>
          <a:p>
            <a:pPr marL="1033780" marR="0" lvl="3" indent="-285750" algn="l" defTabSz="457200" rtl="0" eaLnBrk="1" fontAlgn="auto" latinLnBrk="0" hangingPunct="1">
              <a:lnSpc>
                <a:spcPct val="114000"/>
              </a:lnSpc>
              <a:spcBef>
                <a:spcPts val="1200"/>
              </a:spcBef>
              <a:spcAft>
                <a:spcPts val="0"/>
              </a:spcAft>
              <a:buClr>
                <a:srgbClr val="C00000"/>
              </a:buClr>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28 new protocols </a:t>
            </a:r>
          </a:p>
          <a:p>
            <a:pPr marL="1033780" marR="0" lvl="3" indent="-285750" algn="l" defTabSz="457200" rtl="0" eaLnBrk="1" fontAlgn="auto" latinLnBrk="0" hangingPunct="1">
              <a:lnSpc>
                <a:spcPct val="114000"/>
              </a:lnSpc>
              <a:spcBef>
                <a:spcPts val="600"/>
              </a:spcBef>
              <a:spcAft>
                <a:spcPts val="0"/>
              </a:spcAft>
              <a:buClr>
                <a:srgbClr val="C00000"/>
              </a:buClr>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71 updated protocols</a:t>
            </a:r>
          </a:p>
          <a:p>
            <a:pPr marL="576580" marR="0" lvl="2" indent="-285750" algn="l" defTabSz="457200" rtl="0" eaLnBrk="1" fontAlgn="auto" latinLnBrk="0" hangingPunct="1">
              <a:lnSpc>
                <a:spcPct val="114000"/>
              </a:lnSpc>
              <a:spcBef>
                <a:spcPts val="1500"/>
              </a:spcBef>
              <a:spcAft>
                <a:spcPts val="0"/>
              </a:spcAft>
              <a:buClr>
                <a:srgbClr val="C00000"/>
              </a:buClr>
              <a:buSzTx/>
              <a:buFont typeface="Wingdings" panose="05000000000000000000" pitchFamily="2" charset="2"/>
              <a:buChar char="§"/>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Clear &amp; Reliable: </a:t>
            </a:r>
            <a:b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Protocols provide essential details in an easy-to-read format, ensuring consistency and safety in procedures.</a:t>
            </a:r>
          </a:p>
        </p:txBody>
      </p:sp>
      <p:sp>
        <p:nvSpPr>
          <p:cNvPr id="8" name="TextBox 7">
            <a:extLst>
              <a:ext uri="{FF2B5EF4-FFF2-40B4-BE49-F238E27FC236}">
                <a16:creationId xmlns:a16="http://schemas.microsoft.com/office/drawing/2014/main" id="{6B0E9BDE-1A19-898F-C006-51E9D627D1CF}"/>
              </a:ext>
            </a:extLst>
          </p:cNvPr>
          <p:cNvSpPr txBox="1"/>
          <p:nvPr/>
        </p:nvSpPr>
        <p:spPr>
          <a:xfrm>
            <a:off x="106052" y="1066871"/>
            <a:ext cx="3308004" cy="5661806"/>
          </a:xfrm>
          <a:prstGeom prst="rect">
            <a:avLst/>
          </a:prstGeom>
          <a:noFill/>
        </p:spPr>
        <p:txBody>
          <a:bodyPr wrap="square">
            <a:spAutoFit/>
          </a:bodyPr>
          <a:lstStyle/>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Cardiovascular System</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Central Nervous System</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Endocrine System</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Gastrointestinal System</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Genitourinary System</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Hematopoietic, Reticuloendothelial, and Lymphatic Systems</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Infection and Inflammation</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Labeling</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Oncology</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Pulmonary System</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Skeletal System</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002060"/>
                </a:solidFill>
                <a:effectLst/>
                <a:uLnTx/>
                <a:uFillTx/>
                <a:latin typeface="Calibri" panose="020F0502020204030204" pitchFamily="34" charset="0"/>
                <a:ea typeface="Aptos" panose="020B0004020202020204" pitchFamily="34" charset="0"/>
                <a:cs typeface="Times New Roman" panose="02020603050405020304" pitchFamily="18" charset="0"/>
              </a:rPr>
              <a:t>Therapy</a:t>
            </a:r>
          </a:p>
        </p:txBody>
      </p:sp>
      <p:sp>
        <p:nvSpPr>
          <p:cNvPr id="20" name="Rectangle: Rounded Corners 19">
            <a:extLst>
              <a:ext uri="{FF2B5EF4-FFF2-40B4-BE49-F238E27FC236}">
                <a16:creationId xmlns:a16="http://schemas.microsoft.com/office/drawing/2014/main" id="{ECB7CDA0-62F3-9417-1CC6-0F6B788EA0F1}"/>
              </a:ext>
            </a:extLst>
          </p:cNvPr>
          <p:cNvSpPr/>
          <p:nvPr/>
        </p:nvSpPr>
        <p:spPr>
          <a:xfrm>
            <a:off x="3397892" y="6456951"/>
            <a:ext cx="7563678" cy="336388"/>
          </a:xfrm>
          <a:prstGeom prst="round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See all SNMMI-TS publications at www.snmmi.org/store</a:t>
            </a:r>
          </a:p>
        </p:txBody>
      </p:sp>
    </p:spTree>
    <p:extLst>
      <p:ext uri="{BB962C8B-B14F-4D97-AF65-F5344CB8AC3E}">
        <p14:creationId xmlns:p14="http://schemas.microsoft.com/office/powerpoint/2010/main" val="162615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9E0CA6-5BC6-D9D9-EBEB-43F769E76563}"/>
              </a:ext>
            </a:extLst>
          </p:cNvPr>
          <p:cNvSpPr/>
          <p:nvPr/>
        </p:nvSpPr>
        <p:spPr>
          <a:xfrm flipH="1">
            <a:off x="5" y="937551"/>
            <a:ext cx="3291840" cy="5920449"/>
          </a:xfrm>
          <a:prstGeom prst="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F867CB-45A8-EFD6-2148-4FC4A9E2D9F3}"/>
              </a:ext>
            </a:extLst>
          </p:cNvPr>
          <p:cNvSpPr>
            <a:spLocks noGrp="1"/>
          </p:cNvSpPr>
          <p:nvPr>
            <p:ph type="title"/>
          </p:nvPr>
        </p:nvSpPr>
        <p:spPr/>
        <p:txBody>
          <a:bodyPr/>
          <a:lstStyle/>
          <a:p>
            <a:r>
              <a:rPr lang="en-US" dirty="0">
                <a:solidFill>
                  <a:srgbClr val="C00000"/>
                </a:solidFill>
              </a:rPr>
              <a:t>Now Available!</a:t>
            </a:r>
          </a:p>
        </p:txBody>
      </p:sp>
      <p:sp>
        <p:nvSpPr>
          <p:cNvPr id="3" name="Content Placeholder 2">
            <a:extLst>
              <a:ext uri="{FF2B5EF4-FFF2-40B4-BE49-F238E27FC236}">
                <a16:creationId xmlns:a16="http://schemas.microsoft.com/office/drawing/2014/main" id="{64181128-6C2D-04ED-234F-D80CF41D5814}"/>
              </a:ext>
            </a:extLst>
          </p:cNvPr>
          <p:cNvSpPr>
            <a:spLocks noGrp="1"/>
          </p:cNvSpPr>
          <p:nvPr/>
        </p:nvSpPr>
        <p:spPr bwMode="auto">
          <a:xfrm>
            <a:off x="5222052" y="1400360"/>
            <a:ext cx="6325783" cy="51418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Futura"/>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Futura"/>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Futura"/>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Futura"/>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Futur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20000"/>
              </a:lnSpc>
              <a:spcBef>
                <a:spcPts val="900"/>
              </a:spcBef>
              <a:spcAft>
                <a:spcPts val="0"/>
              </a:spcAft>
              <a:buClrTx/>
              <a:buSzTx/>
              <a:buFont typeface="Arial" charset="0"/>
              <a:buNone/>
              <a:tabLst/>
              <a:defRPr/>
            </a:pPr>
            <a:r>
              <a:rPr kumimoji="0" lang="en-US" sz="24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Pharmacology Primer, 2</a:t>
            </a:r>
            <a:r>
              <a:rPr kumimoji="0" lang="en-US" sz="2400" b="1" i="0" u="none" strike="noStrike" kern="1200" cap="none" spc="0" normalizeH="0" baseline="30000" noProof="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nd</a:t>
            </a:r>
            <a:r>
              <a:rPr kumimoji="0" lang="en-US" sz="24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rPr>
              <a:t> ed</a:t>
            </a:r>
          </a:p>
          <a:p>
            <a:pPr marL="342900" marR="0" lvl="0" indent="-342900" algn="l" defTabSz="457200" rtl="0" eaLnBrk="1" fontAlgn="base" latinLnBrk="0" hangingPunct="1">
              <a:lnSpc>
                <a:spcPct val="100000"/>
              </a:lnSpc>
              <a:spcBef>
                <a:spcPts val="900"/>
              </a:spcBef>
              <a:spcAft>
                <a:spcPct val="0"/>
              </a:spcAft>
              <a:buClr>
                <a:srgbClr val="C00000"/>
              </a:buClr>
              <a:buSzTx/>
              <a:buFont typeface="Wingdings" panose="05000000000000000000" pitchFamily="2" charset="2"/>
              <a:buChar char="§"/>
              <a:tabLst/>
              <a:defRPr/>
            </a:pPr>
            <a:r>
              <a:rPr kumimoji="0" lang="en-US" sz="19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Tailored for nuclear medicine technologists and radiographers</a:t>
            </a:r>
          </a:p>
          <a:p>
            <a:pPr marL="342900" marR="0" lvl="0" indent="-342900" algn="l" defTabSz="457200" rtl="0" eaLnBrk="1" fontAlgn="base" latinLnBrk="0" hangingPunct="1">
              <a:lnSpc>
                <a:spcPct val="100000"/>
              </a:lnSpc>
              <a:spcBef>
                <a:spcPts val="900"/>
              </a:spcBef>
              <a:spcAft>
                <a:spcPct val="0"/>
              </a:spcAft>
              <a:buClr>
                <a:srgbClr val="C00000"/>
              </a:buClr>
              <a:buSzTx/>
              <a:buFont typeface="Wingdings" panose="05000000000000000000" pitchFamily="2" charset="2"/>
              <a:buChar char="§"/>
              <a:tabLst/>
              <a:defRPr/>
            </a:pPr>
            <a:r>
              <a:rPr kumimoji="0" lang="en-US" sz="19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Provides a concise, practice-oriented overview of pharmacology essentials</a:t>
            </a:r>
          </a:p>
          <a:p>
            <a:pPr marL="342900" marR="0" lvl="0" indent="-342900" algn="l" defTabSz="457200" rtl="0" eaLnBrk="1" fontAlgn="base" latinLnBrk="0" hangingPunct="1">
              <a:lnSpc>
                <a:spcPct val="100000"/>
              </a:lnSpc>
              <a:spcBef>
                <a:spcPts val="900"/>
              </a:spcBef>
              <a:spcAft>
                <a:spcPct val="0"/>
              </a:spcAft>
              <a:buClr>
                <a:srgbClr val="C00000"/>
              </a:buClr>
              <a:buSzTx/>
              <a:buFont typeface="Wingdings" panose="05000000000000000000" pitchFamily="2" charset="2"/>
              <a:buChar char="§"/>
              <a:tabLst/>
              <a:defRPr/>
            </a:pPr>
            <a:r>
              <a:rPr kumimoji="0" lang="en-US" sz="19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Covers indications, contraindications, warnings, precautions, drug interactions, and adverse reactions</a:t>
            </a:r>
          </a:p>
          <a:p>
            <a:pPr marL="342900" marR="0" lvl="0" indent="-342900" algn="l" defTabSz="457200" rtl="0" eaLnBrk="1" fontAlgn="base" latinLnBrk="0" hangingPunct="1">
              <a:lnSpc>
                <a:spcPct val="100000"/>
              </a:lnSpc>
              <a:spcBef>
                <a:spcPts val="900"/>
              </a:spcBef>
              <a:spcAft>
                <a:spcPct val="0"/>
              </a:spcAft>
              <a:buClr>
                <a:srgbClr val="C00000"/>
              </a:buClr>
              <a:buSzTx/>
              <a:buFont typeface="Wingdings" panose="05000000000000000000" pitchFamily="2" charset="2"/>
              <a:buChar char="§"/>
              <a:tabLst/>
              <a:defRPr/>
            </a:pPr>
            <a:r>
              <a:rPr kumimoji="0" lang="en-US" sz="19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Clear text with diagrams and references for further learning</a:t>
            </a:r>
          </a:p>
          <a:p>
            <a:pPr marL="342900" marR="0" lvl="0" indent="-342900" algn="l" defTabSz="457200" rtl="0" eaLnBrk="1" fontAlgn="base" latinLnBrk="0" hangingPunct="1">
              <a:lnSpc>
                <a:spcPct val="100000"/>
              </a:lnSpc>
              <a:spcBef>
                <a:spcPts val="900"/>
              </a:spcBef>
              <a:spcAft>
                <a:spcPct val="0"/>
              </a:spcAft>
              <a:buClr>
                <a:srgbClr val="C00000"/>
              </a:buClr>
              <a:buSzTx/>
              <a:buFont typeface="Wingdings" panose="05000000000000000000" pitchFamily="2" charset="2"/>
              <a:buChar char="§"/>
              <a:tabLst/>
              <a:defRPr/>
            </a:pPr>
            <a:r>
              <a:rPr kumimoji="0" lang="en-US" sz="19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Updated 2nd edition includes expanded content requested by program managers; new chapters cover with a broader range of imaging modalities and medications</a:t>
            </a:r>
          </a:p>
          <a:p>
            <a:pPr marL="342900" marR="0" lvl="0" indent="-342900" algn="l" defTabSz="457200" rtl="0" eaLnBrk="1" fontAlgn="base" latinLnBrk="0" hangingPunct="1">
              <a:lnSpc>
                <a:spcPct val="100000"/>
              </a:lnSpc>
              <a:spcBef>
                <a:spcPts val="900"/>
              </a:spcBef>
              <a:spcAft>
                <a:spcPct val="0"/>
              </a:spcAft>
              <a:buClr>
                <a:srgbClr val="C00000"/>
              </a:buClr>
              <a:buSzTx/>
              <a:buFont typeface="Wingdings" panose="05000000000000000000" pitchFamily="2" charset="2"/>
              <a:buChar char="§"/>
              <a:tabLst/>
              <a:defRPr/>
            </a:pPr>
            <a:r>
              <a:rPr kumimoji="0" lang="en-US" sz="190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Coming this fall</a:t>
            </a:r>
          </a:p>
          <a:p>
            <a:pPr marL="457200" marR="0" lvl="2" indent="-288925" algn="l" defTabSz="457200" rtl="0" eaLnBrk="1" fontAlgn="base" latinLnBrk="0" hangingPunct="1">
              <a:lnSpc>
                <a:spcPct val="100000"/>
              </a:lnSpc>
              <a:spcBef>
                <a:spcPct val="400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457200" rtl="0" eaLnBrk="1" fontAlgn="base" latinLnBrk="0" hangingPunct="1">
              <a:lnSpc>
                <a:spcPct val="110000"/>
              </a:lnSpc>
              <a:spcBef>
                <a:spcPts val="0"/>
              </a:spcBef>
              <a:spcAft>
                <a:spcPts val="1200"/>
              </a:spcAft>
              <a:buClrTx/>
              <a:buSzTx/>
              <a:buFont typeface="Arial" charset="0"/>
              <a:buChar char="•"/>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457200" rtl="0" eaLnBrk="1" fontAlgn="base" latinLnBrk="0" hangingPunct="1">
              <a:lnSpc>
                <a:spcPct val="100000"/>
              </a:lnSpc>
              <a:spcBef>
                <a:spcPct val="20000"/>
              </a:spcBef>
              <a:spcAft>
                <a:spcPts val="1200"/>
              </a:spcAft>
              <a:buClrTx/>
              <a:buSzTx/>
              <a:buFont typeface="Arial" charset="0"/>
              <a:buChar char="•"/>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FF00C9DD-654A-E237-83D4-1AF2A93E270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2000" contrast="15000"/>
                    </a14:imgEffect>
                  </a14:imgLayer>
                </a14:imgProps>
              </a:ext>
            </a:extLst>
          </a:blip>
          <a:stretch>
            <a:fillRect/>
          </a:stretch>
        </p:blipFill>
        <p:spPr>
          <a:xfrm>
            <a:off x="437687" y="1616700"/>
            <a:ext cx="3577697" cy="470916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78548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39782" y="685800"/>
            <a:ext cx="6512436" cy="1900133"/>
            <a:chOff x="0" y="0"/>
            <a:chExt cx="2495922" cy="728235"/>
          </a:xfrm>
        </p:grpSpPr>
        <p:sp>
          <p:nvSpPr>
            <p:cNvPr id="3" name="Freeform 3"/>
            <p:cNvSpPr/>
            <p:nvPr/>
          </p:nvSpPr>
          <p:spPr>
            <a:xfrm>
              <a:off x="0" y="0"/>
              <a:ext cx="2495922" cy="728235"/>
            </a:xfrm>
            <a:custGeom>
              <a:avLst/>
              <a:gdLst/>
              <a:ahLst/>
              <a:cxnLst/>
              <a:rect l="l" t="t" r="r" b="b"/>
              <a:pathLst>
                <a:path w="2495922" h="728235">
                  <a:moveTo>
                    <a:pt x="7133" y="0"/>
                  </a:moveTo>
                  <a:lnTo>
                    <a:pt x="2488790" y="0"/>
                  </a:lnTo>
                  <a:cubicBezTo>
                    <a:pt x="2492729" y="0"/>
                    <a:pt x="2495922" y="3193"/>
                    <a:pt x="2495922" y="7133"/>
                  </a:cubicBezTo>
                  <a:lnTo>
                    <a:pt x="2495922" y="721102"/>
                  </a:lnTo>
                  <a:cubicBezTo>
                    <a:pt x="2495922" y="725042"/>
                    <a:pt x="2492729" y="728235"/>
                    <a:pt x="2488790" y="728235"/>
                  </a:cubicBezTo>
                  <a:lnTo>
                    <a:pt x="7133" y="728235"/>
                  </a:lnTo>
                  <a:cubicBezTo>
                    <a:pt x="3193" y="728235"/>
                    <a:pt x="0" y="725042"/>
                    <a:pt x="0" y="721102"/>
                  </a:cubicBezTo>
                  <a:lnTo>
                    <a:pt x="0" y="7133"/>
                  </a:lnTo>
                  <a:cubicBezTo>
                    <a:pt x="0" y="3193"/>
                    <a:pt x="3193" y="0"/>
                    <a:pt x="7133" y="0"/>
                  </a:cubicBezTo>
                  <a:close/>
                </a:path>
              </a:pathLst>
            </a:custGeom>
            <a:solidFill>
              <a:srgbClr val="16948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2495922" cy="76633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2281" y="4491082"/>
            <a:ext cx="12567673" cy="2366918"/>
            <a:chOff x="0" y="0"/>
            <a:chExt cx="4816621" cy="907133"/>
          </a:xfrm>
        </p:grpSpPr>
        <p:sp>
          <p:nvSpPr>
            <p:cNvPr id="6" name="Freeform 6"/>
            <p:cNvSpPr/>
            <p:nvPr/>
          </p:nvSpPr>
          <p:spPr>
            <a:xfrm>
              <a:off x="0" y="0"/>
              <a:ext cx="4816621" cy="907133"/>
            </a:xfrm>
            <a:custGeom>
              <a:avLst/>
              <a:gdLst/>
              <a:ahLst/>
              <a:cxnLst/>
              <a:rect l="l" t="t" r="r" b="b"/>
              <a:pathLst>
                <a:path w="4816621" h="907133">
                  <a:moveTo>
                    <a:pt x="0" y="0"/>
                  </a:moveTo>
                  <a:lnTo>
                    <a:pt x="4816621" y="0"/>
                  </a:lnTo>
                  <a:lnTo>
                    <a:pt x="4816621" y="907133"/>
                  </a:lnTo>
                  <a:lnTo>
                    <a:pt x="0" y="907133"/>
                  </a:lnTo>
                  <a:close/>
                </a:path>
              </a:pathLst>
            </a:custGeom>
            <a:solidFill>
              <a:srgbClr val="16948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4816621" cy="94523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a:grpSpLocks noChangeAspect="1"/>
          </p:cNvGrpSpPr>
          <p:nvPr/>
        </p:nvGrpSpPr>
        <p:grpSpPr>
          <a:xfrm>
            <a:off x="8970680" y="2651032"/>
            <a:ext cx="2958411" cy="2958411"/>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4F4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2"/>
              <a:stretch>
                <a:fillRect l="-40234" r="-381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a:grpSpLocks noChangeAspect="1"/>
          </p:cNvGrpSpPr>
          <p:nvPr/>
        </p:nvGrpSpPr>
        <p:grpSpPr>
          <a:xfrm>
            <a:off x="3206553" y="2718291"/>
            <a:ext cx="2823891" cy="2823891"/>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4F4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3"/>
              <a:stretch>
                <a:fillRect l="-38313" r="-383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9819952" y="5052487"/>
            <a:ext cx="2608057" cy="2877855"/>
          </a:xfrm>
          <a:custGeom>
            <a:avLst/>
            <a:gdLst/>
            <a:ahLst/>
            <a:cxnLst/>
            <a:rect l="l" t="t" r="r" b="b"/>
            <a:pathLst>
              <a:path w="3912085" h="4316783">
                <a:moveTo>
                  <a:pt x="0" y="0"/>
                </a:moveTo>
                <a:lnTo>
                  <a:pt x="3912085" y="0"/>
                </a:lnTo>
                <a:lnTo>
                  <a:pt x="3912085" y="4316783"/>
                </a:lnTo>
                <a:lnTo>
                  <a:pt x="0" y="431678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434429" y="4583573"/>
            <a:ext cx="2608057" cy="2877855"/>
          </a:xfrm>
          <a:custGeom>
            <a:avLst/>
            <a:gdLst/>
            <a:ahLst/>
            <a:cxnLst/>
            <a:rect l="l" t="t" r="r" b="b"/>
            <a:pathLst>
              <a:path w="3912085" h="4316783">
                <a:moveTo>
                  <a:pt x="0" y="0"/>
                </a:moveTo>
                <a:lnTo>
                  <a:pt x="3912085" y="0"/>
                </a:lnTo>
                <a:lnTo>
                  <a:pt x="3912085" y="4316783"/>
                </a:lnTo>
                <a:lnTo>
                  <a:pt x="0" y="431678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217225" y="-1632128"/>
            <a:ext cx="2961621" cy="3267995"/>
          </a:xfrm>
          <a:custGeom>
            <a:avLst/>
            <a:gdLst/>
            <a:ahLst/>
            <a:cxnLst/>
            <a:rect l="l" t="t" r="r" b="b"/>
            <a:pathLst>
              <a:path w="4442431" h="4901993">
                <a:moveTo>
                  <a:pt x="0" y="0"/>
                </a:moveTo>
                <a:lnTo>
                  <a:pt x="4442432" y="0"/>
                </a:lnTo>
                <a:lnTo>
                  <a:pt x="4442432" y="4901993"/>
                </a:lnTo>
                <a:lnTo>
                  <a:pt x="0" y="490199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6223274">
            <a:off x="9846617" y="593009"/>
            <a:ext cx="741216" cy="685625"/>
          </a:xfrm>
          <a:custGeom>
            <a:avLst/>
            <a:gdLst/>
            <a:ahLst/>
            <a:cxnLst/>
            <a:rect l="l" t="t" r="r" b="b"/>
            <a:pathLst>
              <a:path w="1111824" h="1028437">
                <a:moveTo>
                  <a:pt x="0" y="0"/>
                </a:moveTo>
                <a:lnTo>
                  <a:pt x="1111823" y="0"/>
                </a:lnTo>
                <a:lnTo>
                  <a:pt x="1111823" y="1028437"/>
                </a:lnTo>
                <a:lnTo>
                  <a:pt x="0" y="102843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267724">
            <a:off x="716322" y="917741"/>
            <a:ext cx="1353365" cy="448302"/>
          </a:xfrm>
          <a:custGeom>
            <a:avLst/>
            <a:gdLst/>
            <a:ahLst/>
            <a:cxnLst/>
            <a:rect l="l" t="t" r="r" b="b"/>
            <a:pathLst>
              <a:path w="2030048" h="672453">
                <a:moveTo>
                  <a:pt x="0" y="0"/>
                </a:moveTo>
                <a:lnTo>
                  <a:pt x="2030048" y="0"/>
                </a:lnTo>
                <a:lnTo>
                  <a:pt x="2030048" y="672453"/>
                </a:lnTo>
                <a:lnTo>
                  <a:pt x="0" y="67245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34592" y="-863878"/>
            <a:ext cx="2346095" cy="1912067"/>
          </a:xfrm>
          <a:custGeom>
            <a:avLst/>
            <a:gdLst/>
            <a:ahLst/>
            <a:cxnLst/>
            <a:rect l="l" t="t" r="r" b="b"/>
            <a:pathLst>
              <a:path w="3519143" h="2868101">
                <a:moveTo>
                  <a:pt x="0" y="0"/>
                </a:moveTo>
                <a:lnTo>
                  <a:pt x="3519143" y="0"/>
                </a:lnTo>
                <a:lnTo>
                  <a:pt x="3519143" y="2868101"/>
                </a:lnTo>
                <a:lnTo>
                  <a:pt x="0" y="286810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3069004" y="798873"/>
            <a:ext cx="6053992" cy="619016"/>
          </a:xfrm>
          <a:prstGeom prst="rect">
            <a:avLst/>
          </a:prstGeom>
        </p:spPr>
        <p:txBody>
          <a:bodyPr lIns="0" tIns="0" rIns="0" bIns="0" rtlCol="0" anchor="t">
            <a:spAutoFit/>
          </a:bodyPr>
          <a:lstStyle/>
          <a:p>
            <a:pPr marL="0" marR="0" lvl="0" indent="0" algn="ctr" defTabSz="609630" rtl="0" eaLnBrk="1" fontAlgn="auto" latinLnBrk="0" hangingPunct="1">
              <a:lnSpc>
                <a:spcPts val="5191"/>
              </a:lnSpc>
              <a:spcBef>
                <a:spcPts val="0"/>
              </a:spcBef>
              <a:spcAft>
                <a:spcPts val="0"/>
              </a:spcAft>
              <a:buClrTx/>
              <a:buSzTx/>
              <a:buFontTx/>
              <a:buNone/>
              <a:tabLst/>
              <a:defRPr/>
            </a:pPr>
            <a:r>
              <a:rPr kumimoji="0" lang="en-US" sz="3200" b="1" i="0" u="none" strike="noStrike" kern="1200" cap="none" spc="85" normalizeH="0" baseline="0" noProof="0">
                <a:ln>
                  <a:noFill/>
                </a:ln>
                <a:solidFill>
                  <a:srgbClr val="F4F4F4"/>
                </a:solidFill>
                <a:effectLst/>
                <a:uLnTx/>
                <a:uFillTx/>
                <a:latin typeface="Roboto" panose="02000000000000000000" pitchFamily="2" charset="0"/>
                <a:ea typeface="Roboto" panose="02000000000000000000" pitchFamily="2" charset="0"/>
                <a:cs typeface="Roboto" panose="02000000000000000000" pitchFamily="2" charset="0"/>
                <a:sym typeface="Poppins Ultra-Bold"/>
              </a:rPr>
              <a:t>THERAPY</a:t>
            </a:r>
            <a:r>
              <a:rPr kumimoji="0" lang="en-US" sz="3708" b="1" i="0" u="none" strike="noStrike" kern="1200" cap="none" spc="85" normalizeH="0" baseline="0" noProof="0">
                <a:ln>
                  <a:noFill/>
                </a:ln>
                <a:solidFill>
                  <a:srgbClr val="F4F4F4"/>
                </a:solidFill>
                <a:effectLst/>
                <a:uLnTx/>
                <a:uFillTx/>
                <a:latin typeface="Roboto" panose="02000000000000000000" pitchFamily="2" charset="0"/>
                <a:ea typeface="Roboto" panose="02000000000000000000" pitchFamily="2" charset="0"/>
                <a:cs typeface="Roboto" panose="02000000000000000000" pitchFamily="2" charset="0"/>
                <a:sym typeface="Poppins Ultra-Bold"/>
              </a:rPr>
              <a:t> MICRO VIDEOS</a:t>
            </a:r>
          </a:p>
        </p:txBody>
      </p:sp>
      <p:grpSp>
        <p:nvGrpSpPr>
          <p:cNvPr id="21" name="Group 21"/>
          <p:cNvGrpSpPr>
            <a:grpSpLocks noChangeAspect="1"/>
          </p:cNvGrpSpPr>
          <p:nvPr/>
        </p:nvGrpSpPr>
        <p:grpSpPr>
          <a:xfrm>
            <a:off x="6096001" y="2793975"/>
            <a:ext cx="2815467" cy="2815467"/>
            <a:chOff x="0" y="0"/>
            <a:chExt cx="6350000" cy="6350000"/>
          </a:xfrm>
        </p:grpSpPr>
        <p:sp>
          <p:nvSpPr>
            <p:cNvPr id="22" name="Freeform 2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4F4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8"/>
              <a:stretch>
                <a:fillRect l="-44457" r="-356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4"/>
          <p:cNvSpPr txBox="1"/>
          <p:nvPr/>
        </p:nvSpPr>
        <p:spPr>
          <a:xfrm>
            <a:off x="9707321" y="5642791"/>
            <a:ext cx="1715279" cy="865943"/>
          </a:xfrm>
          <a:prstGeom prst="rect">
            <a:avLst/>
          </a:prstGeom>
        </p:spPr>
        <p:txBody>
          <a:bodyPr lIns="0" tIns="0" rIns="0" bIns="0" rtlCol="0" anchor="t">
            <a:spAutoFit/>
          </a:bodyPr>
          <a:lstStyle/>
          <a:p>
            <a:pPr marL="0" marR="0" lvl="0" indent="0" algn="ctr" defTabSz="609630" rtl="0" eaLnBrk="1" fontAlgn="auto" latinLnBrk="0" hangingPunct="1">
              <a:lnSpc>
                <a:spcPts val="2318"/>
              </a:lnSpc>
              <a:spcBef>
                <a:spcPct val="0"/>
              </a:spcBef>
              <a:spcAft>
                <a:spcPts val="0"/>
              </a:spcAft>
              <a:buClrTx/>
              <a:buSzTx/>
              <a:buFontTx/>
              <a:buNone/>
              <a:tabLst/>
              <a:defRPr/>
            </a:pPr>
            <a:r>
              <a:rPr kumimoji="0" lang="en-US" sz="1656"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Pediatric Nuclear Medicine &amp; Therapy </a:t>
            </a:r>
          </a:p>
        </p:txBody>
      </p:sp>
      <p:sp>
        <p:nvSpPr>
          <p:cNvPr id="25" name="TextBox 25"/>
          <p:cNvSpPr txBox="1"/>
          <p:nvPr/>
        </p:nvSpPr>
        <p:spPr>
          <a:xfrm>
            <a:off x="3401675" y="5642792"/>
            <a:ext cx="2433646" cy="570990"/>
          </a:xfrm>
          <a:prstGeom prst="rect">
            <a:avLst/>
          </a:prstGeom>
        </p:spPr>
        <p:txBody>
          <a:bodyPr lIns="0" tIns="0" rIns="0" bIns="0" rtlCol="0" anchor="t">
            <a:spAutoFit/>
          </a:bodyPr>
          <a:lstStyle/>
          <a:p>
            <a:pPr marL="0" marR="0" lvl="0" indent="0" algn="ctr" defTabSz="609630" rtl="0" eaLnBrk="1" fontAlgn="auto" latinLnBrk="0" hangingPunct="1">
              <a:lnSpc>
                <a:spcPts val="2318"/>
              </a:lnSpc>
              <a:spcBef>
                <a:spcPct val="0"/>
              </a:spcBef>
              <a:spcAft>
                <a:spcPts val="0"/>
              </a:spcAft>
              <a:buClrTx/>
              <a:buSzTx/>
              <a:buFontTx/>
              <a:buNone/>
              <a:tabLst/>
              <a:defRPr/>
            </a:pPr>
            <a:r>
              <a:rPr kumimoji="0" lang="en-US" sz="1656"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Launching a </a:t>
            </a:r>
            <a:r>
              <a:rPr kumimoji="0" lang="en-US" sz="1656" b="0" i="0" u="none" strike="noStrike" kern="120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Theranostics</a:t>
            </a:r>
            <a:r>
              <a:rPr kumimoji="0" lang="en-US" sz="1656"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 Program</a:t>
            </a:r>
          </a:p>
        </p:txBody>
      </p:sp>
      <p:sp>
        <p:nvSpPr>
          <p:cNvPr id="26" name="TextBox 26"/>
          <p:cNvSpPr txBox="1"/>
          <p:nvPr/>
        </p:nvSpPr>
        <p:spPr>
          <a:xfrm>
            <a:off x="6698921" y="5642791"/>
            <a:ext cx="1715279" cy="865943"/>
          </a:xfrm>
          <a:prstGeom prst="rect">
            <a:avLst/>
          </a:prstGeom>
        </p:spPr>
        <p:txBody>
          <a:bodyPr lIns="0" tIns="0" rIns="0" bIns="0" rtlCol="0" anchor="t">
            <a:spAutoFit/>
          </a:bodyPr>
          <a:lstStyle/>
          <a:p>
            <a:pPr marL="0" marR="0" lvl="0" indent="0" algn="ctr" defTabSz="609630" rtl="0" eaLnBrk="1" fontAlgn="auto" latinLnBrk="0" hangingPunct="1">
              <a:lnSpc>
                <a:spcPts val="2318"/>
              </a:lnSpc>
              <a:spcBef>
                <a:spcPct val="0"/>
              </a:spcBef>
              <a:spcAft>
                <a:spcPts val="0"/>
              </a:spcAft>
              <a:buClrTx/>
              <a:buSzTx/>
              <a:buFontTx/>
              <a:buNone/>
              <a:tabLst/>
              <a:defRPr/>
            </a:pPr>
            <a:r>
              <a:rPr kumimoji="0" lang="en-US" sz="1656"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Lutetium 177 </a:t>
            </a:r>
            <a:r>
              <a:rPr kumimoji="0" lang="en-US" sz="1656" b="0" i="0" u="none" strike="noStrike" kern="120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Dotatate</a:t>
            </a:r>
            <a:r>
              <a:rPr kumimoji="0" lang="en-US" sz="1656"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 Administration</a:t>
            </a:r>
          </a:p>
        </p:txBody>
      </p:sp>
      <p:sp>
        <p:nvSpPr>
          <p:cNvPr id="27" name="TextBox 27"/>
          <p:cNvSpPr txBox="1"/>
          <p:nvPr/>
        </p:nvSpPr>
        <p:spPr>
          <a:xfrm>
            <a:off x="3096866" y="1428599"/>
            <a:ext cx="5873813" cy="1045158"/>
          </a:xfrm>
          <a:prstGeom prst="rect">
            <a:avLst/>
          </a:prstGeom>
        </p:spPr>
        <p:txBody>
          <a:bodyPr lIns="0" tIns="0" rIns="0" bIns="0" rtlCol="0" anchor="t">
            <a:spAutoFit/>
          </a:bodyPr>
          <a:lstStyle/>
          <a:p>
            <a:pPr marL="0" marR="0" lvl="0" indent="0" algn="ctr" defTabSz="609630" rtl="0" eaLnBrk="1" fontAlgn="auto" latinLnBrk="0" hangingPunct="1">
              <a:lnSpc>
                <a:spcPts val="2554"/>
              </a:lnSpc>
              <a:spcBef>
                <a:spcPts val="0"/>
              </a:spcBef>
              <a:spcAft>
                <a:spcPts val="0"/>
              </a:spcAft>
              <a:buClrTx/>
              <a:buSzTx/>
              <a:buFontTx/>
              <a:buNone/>
              <a:tabLst/>
              <a:defRPr/>
            </a:pPr>
            <a:r>
              <a:rPr kumimoji="0" lang="en-US" sz="1824" b="1" i="0" u="none" strike="noStrike" kern="1200" cap="none" spc="0" normalizeH="0" baseline="0" noProof="0" dirty="0">
                <a:ln>
                  <a:noFill/>
                </a:ln>
                <a:solidFill>
                  <a:srgbClr val="F4F4F4"/>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Member-Only Benefit</a:t>
            </a:r>
            <a:br>
              <a:rPr kumimoji="0" lang="en-US" sz="1824" b="1" i="0" u="none" strike="noStrike" kern="1200" cap="none" spc="0" normalizeH="0" baseline="0" noProof="0" dirty="0">
                <a:ln>
                  <a:noFill/>
                </a:ln>
                <a:solidFill>
                  <a:srgbClr val="F4F4F4"/>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br>
            <a:endParaRPr kumimoji="0" lang="en-US" sz="1824" b="1" i="0" u="none" strike="noStrike" kern="1200" cap="none" spc="0" normalizeH="0" baseline="0" noProof="0" dirty="0">
              <a:ln>
                <a:noFill/>
              </a:ln>
              <a:solidFill>
                <a:srgbClr val="F4F4F4"/>
              </a:solidFill>
              <a:effectLst/>
              <a:uLnTx/>
              <a:uFillTx/>
              <a:latin typeface="Roboto" panose="02000000000000000000" pitchFamily="2" charset="0"/>
              <a:ea typeface="Roboto" panose="02000000000000000000" pitchFamily="2" charset="0"/>
              <a:cs typeface="Roboto" panose="02000000000000000000" pitchFamily="2" charset="0"/>
              <a:sym typeface="Open Sans Light"/>
            </a:endParaRPr>
          </a:p>
          <a:p>
            <a:pPr marL="0" marR="0" lvl="0" indent="0" algn="ctr" defTabSz="609630" rtl="0" eaLnBrk="1" fontAlgn="auto" latinLnBrk="0" hangingPunct="1">
              <a:lnSpc>
                <a:spcPts val="2554"/>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15 Completed To-Date!</a:t>
            </a:r>
          </a:p>
        </p:txBody>
      </p:sp>
      <p:grpSp>
        <p:nvGrpSpPr>
          <p:cNvPr id="28" name="Group 28"/>
          <p:cNvGrpSpPr>
            <a:grpSpLocks noChangeAspect="1"/>
          </p:cNvGrpSpPr>
          <p:nvPr/>
        </p:nvGrpSpPr>
        <p:grpSpPr>
          <a:xfrm>
            <a:off x="319161" y="2793975"/>
            <a:ext cx="2823891" cy="2823891"/>
            <a:chOff x="0" y="0"/>
            <a:chExt cx="6350000" cy="6350000"/>
          </a:xfrm>
        </p:grpSpPr>
        <p:sp>
          <p:nvSpPr>
            <p:cNvPr id="29" name="Freeform 2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4F4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9"/>
              <a:stretch>
                <a:fillRect l="-39468" r="-394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406136" y="5642791"/>
            <a:ext cx="2433646" cy="865943"/>
          </a:xfrm>
          <a:prstGeom prst="rect">
            <a:avLst/>
          </a:prstGeom>
        </p:spPr>
        <p:txBody>
          <a:bodyPr lIns="0" tIns="0" rIns="0" bIns="0" rtlCol="0" anchor="t">
            <a:spAutoFit/>
          </a:bodyPr>
          <a:lstStyle/>
          <a:p>
            <a:pPr marL="0" marR="0" lvl="0" indent="0" algn="ctr" defTabSz="609630" rtl="0" eaLnBrk="1" fontAlgn="auto" latinLnBrk="0" hangingPunct="1">
              <a:lnSpc>
                <a:spcPts val="2318"/>
              </a:lnSpc>
              <a:spcBef>
                <a:spcPct val="0"/>
              </a:spcBef>
              <a:spcAft>
                <a:spcPts val="0"/>
              </a:spcAft>
              <a:buClrTx/>
              <a:buSzTx/>
              <a:buFontTx/>
              <a:buNone/>
              <a:tabLst/>
              <a:defRPr/>
            </a:pPr>
            <a:r>
              <a:rPr kumimoji="0" lang="en-US" sz="1656"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Open Sans Light"/>
              </a:rPr>
              <a:t>UAB/SNMMI Therapy Intensive - Lessons Learned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A2D9-1A99-CC83-4957-C9FBB367270B}"/>
              </a:ext>
            </a:extLst>
          </p:cNvPr>
          <p:cNvSpPr>
            <a:spLocks noGrp="1"/>
          </p:cNvSpPr>
          <p:nvPr>
            <p:ph type="title"/>
          </p:nvPr>
        </p:nvSpPr>
        <p:spPr/>
        <p:txBody>
          <a:bodyPr/>
          <a:lstStyle/>
          <a:p>
            <a:r>
              <a:rPr lang="en-US" dirty="0"/>
              <a:t>Let’s Take a Look…</a:t>
            </a:r>
          </a:p>
        </p:txBody>
      </p:sp>
      <p:pic>
        <p:nvPicPr>
          <p:cNvPr id="4" name="Picture 3">
            <a:extLst>
              <a:ext uri="{FF2B5EF4-FFF2-40B4-BE49-F238E27FC236}">
                <a16:creationId xmlns:a16="http://schemas.microsoft.com/office/drawing/2014/main" id="{C67A9561-2405-B6CD-F816-FC0DD0492C31}"/>
              </a:ext>
            </a:extLst>
          </p:cNvPr>
          <p:cNvPicPr>
            <a:picLocks noChangeAspect="1"/>
          </p:cNvPicPr>
          <p:nvPr/>
        </p:nvPicPr>
        <p:blipFill>
          <a:blip r:embed="rId2"/>
          <a:stretch>
            <a:fillRect/>
          </a:stretch>
        </p:blipFill>
        <p:spPr>
          <a:xfrm>
            <a:off x="461639" y="1143816"/>
            <a:ext cx="10928411" cy="5358044"/>
          </a:xfrm>
          <a:prstGeom prst="rect">
            <a:avLst/>
          </a:prstGeom>
        </p:spPr>
      </p:pic>
    </p:spTree>
    <p:extLst>
      <p:ext uri="{BB962C8B-B14F-4D97-AF65-F5344CB8AC3E}">
        <p14:creationId xmlns:p14="http://schemas.microsoft.com/office/powerpoint/2010/main" val="1664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EED459D-C897-D24E-2CD6-D0171196ADA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67" r="-17567"/>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E5770D05-ED3B-7D3E-E70C-6AF5A79A9860}"/>
              </a:ext>
            </a:extLst>
          </p:cNvPr>
          <p:cNvPicPr>
            <a:picLocks noChangeAspect="1"/>
          </p:cNvPicPr>
          <p:nvPr/>
        </p:nvPicPr>
        <p:blipFill>
          <a:blip r:embed="rId3"/>
          <a:stretch>
            <a:fillRect/>
          </a:stretch>
        </p:blipFill>
        <p:spPr>
          <a:xfrm>
            <a:off x="3553456" y="819650"/>
            <a:ext cx="7609257" cy="1680074"/>
          </a:xfrm>
          <a:prstGeom prst="rect">
            <a:avLst/>
          </a:prstGeom>
        </p:spPr>
      </p:pic>
      <p:pic>
        <p:nvPicPr>
          <p:cNvPr id="10" name="Picture 2">
            <a:extLst>
              <a:ext uri="{FF2B5EF4-FFF2-40B4-BE49-F238E27FC236}">
                <a16:creationId xmlns:a16="http://schemas.microsoft.com/office/drawing/2014/main" id="{EA902C65-7D3F-E47F-A41D-BBA7C69125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263" y="1246758"/>
            <a:ext cx="310134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5C4441-E297-3428-AEB0-C11CCE6685ED}"/>
              </a:ext>
            </a:extLst>
          </p:cNvPr>
          <p:cNvSpPr txBox="1"/>
          <p:nvPr/>
        </p:nvSpPr>
        <p:spPr>
          <a:xfrm>
            <a:off x="4793866" y="3019449"/>
            <a:ext cx="7113957" cy="2677656"/>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Refresh – What is </a:t>
            </a:r>
            <a:r>
              <a:rPr kumimoji="0" lang="en-US" sz="2800" b="0" i="0" u="none" strike="noStrike" kern="1200" cap="none" spc="0" normalizeH="0" baseline="0" noProof="0" dirty="0" err="1">
                <a:ln>
                  <a:noFill/>
                </a:ln>
                <a:solidFill>
                  <a:prstClr val="white"/>
                </a:solidFill>
                <a:effectLst/>
                <a:uLnTx/>
                <a:uFillTx/>
                <a:latin typeface="Aptos" panose="02110004020202020204"/>
                <a:ea typeface="+mn-ea"/>
                <a:cs typeface="+mn-cs"/>
              </a:rPr>
              <a:t>NuMeMentor</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Roadblocks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Platform- </a:t>
            </a:r>
            <a:r>
              <a:rPr kumimoji="0" lang="en-US" sz="2800" b="0" i="0" u="none" strike="noStrike" kern="1200" cap="none" spc="0" normalizeH="0" baseline="0" noProof="0" dirty="0" err="1">
                <a:ln>
                  <a:noFill/>
                </a:ln>
                <a:solidFill>
                  <a:prstClr val="white"/>
                </a:solidFill>
                <a:effectLst/>
                <a:uLnTx/>
                <a:uFillTx/>
                <a:latin typeface="Aptos" panose="02110004020202020204"/>
                <a:ea typeface="+mn-ea"/>
                <a:cs typeface="+mn-cs"/>
              </a:rPr>
              <a:t>MentorEase</a:t>
            </a:r>
            <a:endPar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Presentation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white"/>
                </a:solidFill>
                <a:effectLst/>
                <a:uLnTx/>
                <a:uFillTx/>
                <a:latin typeface="Aptos" panose="02110004020202020204"/>
                <a:ea typeface="+mn-ea"/>
                <a:cs typeface="+mn-cs"/>
              </a:rPr>
              <a:t>NuMeMentor</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Board</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We want YOU to be a Mentor! </a:t>
            </a: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453C5FE-D2E1-7E0B-8F4D-083026CA8189}"/>
              </a:ext>
            </a:extLst>
          </p:cNvPr>
          <p:cNvPicPr>
            <a:picLocks noChangeAspect="1"/>
          </p:cNvPicPr>
          <p:nvPr/>
        </p:nvPicPr>
        <p:blipFill>
          <a:blip r:embed="rId5"/>
          <a:stretch>
            <a:fillRect/>
          </a:stretch>
        </p:blipFill>
        <p:spPr>
          <a:xfrm>
            <a:off x="9931480" y="4176918"/>
            <a:ext cx="1784411" cy="1721073"/>
          </a:xfrm>
          <a:prstGeom prst="rect">
            <a:avLst/>
          </a:prstGeom>
        </p:spPr>
      </p:pic>
      <p:sp>
        <p:nvSpPr>
          <p:cNvPr id="4" name="TextBox 3">
            <a:extLst>
              <a:ext uri="{FF2B5EF4-FFF2-40B4-BE49-F238E27FC236}">
                <a16:creationId xmlns:a16="http://schemas.microsoft.com/office/drawing/2014/main" id="{D5CDC31C-B8F6-52B1-9F76-B5DB3F24BA01}"/>
              </a:ext>
            </a:extLst>
          </p:cNvPr>
          <p:cNvSpPr txBox="1"/>
          <p:nvPr/>
        </p:nvSpPr>
        <p:spPr>
          <a:xfrm>
            <a:off x="14949278" y="5747950"/>
            <a:ext cx="1222514"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rPr>
              <a:t>Sign up NOW!</a:t>
            </a:r>
          </a:p>
        </p:txBody>
      </p:sp>
    </p:spTree>
    <p:extLst>
      <p:ext uri="{BB962C8B-B14F-4D97-AF65-F5344CB8AC3E}">
        <p14:creationId xmlns:p14="http://schemas.microsoft.com/office/powerpoint/2010/main" val="1360078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91043" y="214243"/>
            <a:ext cx="7518569" cy="6125979"/>
            <a:chOff x="0" y="0"/>
            <a:chExt cx="2970299" cy="2420140"/>
          </a:xfrm>
        </p:grpSpPr>
        <p:sp>
          <p:nvSpPr>
            <p:cNvPr id="3" name="Freeform 3"/>
            <p:cNvSpPr/>
            <p:nvPr/>
          </p:nvSpPr>
          <p:spPr>
            <a:xfrm>
              <a:off x="0" y="0"/>
              <a:ext cx="2970299" cy="2420140"/>
            </a:xfrm>
            <a:custGeom>
              <a:avLst/>
              <a:gdLst/>
              <a:ahLst/>
              <a:cxnLst/>
              <a:rect l="l" t="t" r="r" b="b"/>
              <a:pathLst>
                <a:path w="2970299" h="2420140">
                  <a:moveTo>
                    <a:pt x="35010" y="0"/>
                  </a:moveTo>
                  <a:lnTo>
                    <a:pt x="2935289" y="0"/>
                  </a:lnTo>
                  <a:cubicBezTo>
                    <a:pt x="2954624" y="0"/>
                    <a:pt x="2970299" y="15675"/>
                    <a:pt x="2970299" y="35010"/>
                  </a:cubicBezTo>
                  <a:lnTo>
                    <a:pt x="2970299" y="2385130"/>
                  </a:lnTo>
                  <a:cubicBezTo>
                    <a:pt x="2970299" y="2404465"/>
                    <a:pt x="2954624" y="2420140"/>
                    <a:pt x="2935289" y="2420140"/>
                  </a:cubicBezTo>
                  <a:lnTo>
                    <a:pt x="35010" y="2420140"/>
                  </a:lnTo>
                  <a:cubicBezTo>
                    <a:pt x="15675" y="2420140"/>
                    <a:pt x="0" y="2404465"/>
                    <a:pt x="0" y="2385130"/>
                  </a:cubicBezTo>
                  <a:lnTo>
                    <a:pt x="0" y="35010"/>
                  </a:lnTo>
                  <a:cubicBezTo>
                    <a:pt x="0" y="15675"/>
                    <a:pt x="15675" y="0"/>
                    <a:pt x="35010"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2970299" cy="24582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053438" y="2823211"/>
            <a:ext cx="4600207" cy="6126183"/>
          </a:xfrm>
          <a:custGeom>
            <a:avLst/>
            <a:gdLst/>
            <a:ahLst/>
            <a:cxnLst/>
            <a:rect l="l" t="t" r="r" b="b"/>
            <a:pathLst>
              <a:path w="6900310" h="9189275">
                <a:moveTo>
                  <a:pt x="0" y="0"/>
                </a:moveTo>
                <a:lnTo>
                  <a:pt x="6900311" y="0"/>
                </a:lnTo>
                <a:lnTo>
                  <a:pt x="6900311" y="9189276"/>
                </a:lnTo>
                <a:lnTo>
                  <a:pt x="0" y="918927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28894" y="1492684"/>
            <a:ext cx="6388835" cy="1382686"/>
          </a:xfrm>
          <a:prstGeom prst="rect">
            <a:avLst/>
          </a:prstGeom>
        </p:spPr>
        <p:txBody>
          <a:bodyPr lIns="0" tIns="0" rIns="0" bIns="0" rtlCol="0" anchor="t">
            <a:spAutoFit/>
          </a:bodyPr>
          <a:lstStyle/>
          <a:p>
            <a:pPr marL="575761" marR="0" lvl="1" indent="-287881" algn="ctr" defTabSz="609630" rtl="0" eaLnBrk="1" fontAlgn="auto" latinLnBrk="0" hangingPunct="1">
              <a:lnSpc>
                <a:spcPts val="3733"/>
              </a:lnSpc>
              <a:spcBef>
                <a:spcPts val="0"/>
              </a:spcBef>
              <a:spcAft>
                <a:spcPts val="0"/>
              </a:spcAft>
              <a:buClrTx/>
              <a:buSzTx/>
              <a:buFont typeface="Arial"/>
              <a:buChar char="•"/>
              <a:tabLst/>
              <a:defRPr/>
            </a:pPr>
            <a:r>
              <a:rPr kumimoji="0" lang="en-US" sz="2666" b="0" i="0" u="none" strike="noStrike" kern="1200" cap="none" spc="0" normalizeH="0" baseline="0" noProof="0">
                <a:ln>
                  <a:noFill/>
                </a:ln>
                <a:solidFill>
                  <a:srgbClr val="D1D8D8"/>
                </a:solidFill>
                <a:effectLst/>
                <a:uLnTx/>
                <a:uFillTx/>
                <a:latin typeface="Montserrat Bold"/>
                <a:ea typeface="Montserrat Bold"/>
                <a:cs typeface="Montserrat Bold"/>
                <a:sym typeface="Montserrat Bold"/>
              </a:rPr>
              <a:t>Addressing Issues in Accessibility and Affordability of Education and Careers in Nuclear Medicine </a:t>
            </a:r>
          </a:p>
        </p:txBody>
      </p:sp>
      <p:sp>
        <p:nvSpPr>
          <p:cNvPr id="7" name="TextBox 7"/>
          <p:cNvSpPr txBox="1"/>
          <p:nvPr/>
        </p:nvSpPr>
        <p:spPr>
          <a:xfrm>
            <a:off x="454240" y="882650"/>
            <a:ext cx="6185059" cy="551433"/>
          </a:xfrm>
          <a:prstGeom prst="rect">
            <a:avLst/>
          </a:prstGeom>
        </p:spPr>
        <p:txBody>
          <a:bodyPr lIns="0" tIns="0" rIns="0" bIns="0" rtlCol="0" anchor="t">
            <a:spAutoFit/>
          </a:bodyPr>
          <a:lstStyle/>
          <a:p>
            <a:pPr marL="0" marR="0" lvl="0" indent="0" algn="ctr" defTabSz="609630" rtl="0" eaLnBrk="1" fontAlgn="auto" latinLnBrk="0" hangingPunct="1">
              <a:lnSpc>
                <a:spcPts val="4334"/>
              </a:lnSpc>
              <a:spcBef>
                <a:spcPts val="0"/>
              </a:spcBef>
              <a:spcAft>
                <a:spcPts val="0"/>
              </a:spcAft>
              <a:buClrTx/>
              <a:buSzTx/>
              <a:buFontTx/>
              <a:buNone/>
              <a:tabLst/>
              <a:defRPr/>
            </a:pPr>
            <a:r>
              <a:rPr kumimoji="0" lang="en-US" sz="4334"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Nuclear MAP</a:t>
            </a:r>
          </a:p>
        </p:txBody>
      </p:sp>
      <p:sp>
        <p:nvSpPr>
          <p:cNvPr id="8" name="Freeform 8"/>
          <p:cNvSpPr/>
          <p:nvPr/>
        </p:nvSpPr>
        <p:spPr>
          <a:xfrm rot="-3035671" flipH="1">
            <a:off x="5861854" y="-1555122"/>
            <a:ext cx="3382946" cy="2630891"/>
          </a:xfrm>
          <a:custGeom>
            <a:avLst/>
            <a:gdLst/>
            <a:ahLst/>
            <a:cxnLst/>
            <a:rect l="l" t="t" r="r" b="b"/>
            <a:pathLst>
              <a:path w="5074419" h="3946337">
                <a:moveTo>
                  <a:pt x="5074419" y="0"/>
                </a:moveTo>
                <a:lnTo>
                  <a:pt x="0" y="0"/>
                </a:lnTo>
                <a:lnTo>
                  <a:pt x="0" y="3946337"/>
                </a:lnTo>
                <a:lnTo>
                  <a:pt x="5074419" y="3946337"/>
                </a:lnTo>
                <a:lnTo>
                  <a:pt x="50744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7787560" y="806450"/>
            <a:ext cx="4404440" cy="6051550"/>
            <a:chOff x="0" y="0"/>
            <a:chExt cx="10391406" cy="14277435"/>
          </a:xfrm>
        </p:grpSpPr>
        <p:sp>
          <p:nvSpPr>
            <p:cNvPr id="10" name="Freeform 10"/>
            <p:cNvSpPr/>
            <p:nvPr/>
          </p:nvSpPr>
          <p:spPr>
            <a:xfrm>
              <a:off x="0" y="0"/>
              <a:ext cx="10391405" cy="14277435"/>
            </a:xfrm>
            <a:custGeom>
              <a:avLst/>
              <a:gdLst/>
              <a:ahLst/>
              <a:cxnLst/>
              <a:rect l="l" t="t" r="r" b="b"/>
              <a:pathLst>
                <a:path w="10391405" h="14277435">
                  <a:moveTo>
                    <a:pt x="6246056" y="0"/>
                  </a:moveTo>
                  <a:lnTo>
                    <a:pt x="10391405" y="0"/>
                  </a:lnTo>
                  <a:lnTo>
                    <a:pt x="10391405" y="14277435"/>
                  </a:lnTo>
                  <a:lnTo>
                    <a:pt x="0" y="14277435"/>
                  </a:lnTo>
                  <a:lnTo>
                    <a:pt x="0" y="7151693"/>
                  </a:lnTo>
                  <a:cubicBezTo>
                    <a:pt x="0" y="3201598"/>
                    <a:pt x="2796172" y="0"/>
                    <a:pt x="6246056" y="0"/>
                  </a:cubicBez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685800" y="3935820"/>
            <a:ext cx="6017874" cy="2128018"/>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ontserrat Medium"/>
                <a:ea typeface="Montserrat Medium"/>
                <a:cs typeface="Montserrat Medium"/>
                <a:sym typeface="Montserrat Medium"/>
              </a:rPr>
              <a:t>As an SNMMITS initiative, we will work with educators, accreditors, partner organizations, and industry partners to identify strategies for outreach and education in rural communities and among underrepresented and underserved populations. </a:t>
            </a:r>
          </a:p>
        </p:txBody>
      </p:sp>
      <p:grpSp>
        <p:nvGrpSpPr>
          <p:cNvPr id="12" name="Group 12"/>
          <p:cNvGrpSpPr/>
          <p:nvPr/>
        </p:nvGrpSpPr>
        <p:grpSpPr>
          <a:xfrm>
            <a:off x="8052835" y="1100860"/>
            <a:ext cx="4139165" cy="5757141"/>
            <a:chOff x="0" y="0"/>
            <a:chExt cx="10264935" cy="14277435"/>
          </a:xfrm>
        </p:grpSpPr>
        <p:sp>
          <p:nvSpPr>
            <p:cNvPr id="13" name="Freeform 13"/>
            <p:cNvSpPr/>
            <p:nvPr/>
          </p:nvSpPr>
          <p:spPr>
            <a:xfrm>
              <a:off x="0" y="0"/>
              <a:ext cx="10264934" cy="14277435"/>
            </a:xfrm>
            <a:custGeom>
              <a:avLst/>
              <a:gdLst/>
              <a:ahLst/>
              <a:cxnLst/>
              <a:rect l="l" t="t" r="r" b="b"/>
              <a:pathLst>
                <a:path w="10264934" h="14277435">
                  <a:moveTo>
                    <a:pt x="6170037" y="0"/>
                  </a:moveTo>
                  <a:lnTo>
                    <a:pt x="10264934" y="0"/>
                  </a:lnTo>
                  <a:lnTo>
                    <a:pt x="10264934" y="14277435"/>
                  </a:lnTo>
                  <a:lnTo>
                    <a:pt x="0" y="14277435"/>
                  </a:lnTo>
                  <a:lnTo>
                    <a:pt x="0" y="7151693"/>
                  </a:lnTo>
                  <a:cubicBezTo>
                    <a:pt x="0" y="3201598"/>
                    <a:pt x="2762141" y="0"/>
                    <a:pt x="6170037" y="0"/>
                  </a:cubicBezTo>
                  <a:close/>
                </a:path>
              </a:pathLst>
            </a:custGeom>
            <a:blipFill>
              <a:blip r:embed="rId6"/>
              <a:stretch>
                <a:fillRect l="-54382" r="-5438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7015412" y="6172200"/>
            <a:ext cx="334369" cy="336045"/>
          </a:xfrm>
          <a:custGeom>
            <a:avLst/>
            <a:gdLst/>
            <a:ahLst/>
            <a:cxnLst/>
            <a:rect l="l" t="t" r="r" b="b"/>
            <a:pathLst>
              <a:path w="501554" h="504067">
                <a:moveTo>
                  <a:pt x="0" y="0"/>
                </a:moveTo>
                <a:lnTo>
                  <a:pt x="501554" y="0"/>
                </a:lnTo>
                <a:lnTo>
                  <a:pt x="501554" y="504067"/>
                </a:lnTo>
                <a:lnTo>
                  <a:pt x="0" y="504067"/>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41908" y="5547862"/>
            <a:ext cx="673505" cy="676880"/>
          </a:xfrm>
          <a:custGeom>
            <a:avLst/>
            <a:gdLst/>
            <a:ahLst/>
            <a:cxnLst/>
            <a:rect l="l" t="t" r="r" b="b"/>
            <a:pathLst>
              <a:path w="1010258" h="1015320">
                <a:moveTo>
                  <a:pt x="0" y="0"/>
                </a:moveTo>
                <a:lnTo>
                  <a:pt x="1010257" y="0"/>
                </a:lnTo>
                <a:lnTo>
                  <a:pt x="1010257" y="1015320"/>
                </a:lnTo>
                <a:lnTo>
                  <a:pt x="0" y="1015320"/>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10145" y="2008717"/>
            <a:ext cx="177551" cy="178441"/>
          </a:xfrm>
          <a:custGeom>
            <a:avLst/>
            <a:gdLst/>
            <a:ahLst/>
            <a:cxnLst/>
            <a:rect l="l" t="t" r="r" b="b"/>
            <a:pathLst>
              <a:path w="266327" h="267662">
                <a:moveTo>
                  <a:pt x="0" y="0"/>
                </a:moveTo>
                <a:lnTo>
                  <a:pt x="266327" y="0"/>
                </a:lnTo>
                <a:lnTo>
                  <a:pt x="266327" y="267662"/>
                </a:lnTo>
                <a:lnTo>
                  <a:pt x="0" y="267662"/>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245761" y="6056720"/>
            <a:ext cx="177551" cy="178441"/>
          </a:xfrm>
          <a:custGeom>
            <a:avLst/>
            <a:gdLst/>
            <a:ahLst/>
            <a:cxnLst/>
            <a:rect l="l" t="t" r="r" b="b"/>
            <a:pathLst>
              <a:path w="266327" h="267662">
                <a:moveTo>
                  <a:pt x="0" y="0"/>
                </a:moveTo>
                <a:lnTo>
                  <a:pt x="266328" y="0"/>
                </a:lnTo>
                <a:lnTo>
                  <a:pt x="266328" y="267662"/>
                </a:lnTo>
                <a:lnTo>
                  <a:pt x="0" y="267662"/>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1D1C96D-6655-88FC-2E6F-D0A8BB1D47D7}"/>
              </a:ext>
            </a:extLst>
          </p:cNvPr>
          <p:cNvSpPr txBox="1"/>
          <p:nvPr/>
        </p:nvSpPr>
        <p:spPr>
          <a:xfrm>
            <a:off x="1055340" y="2990096"/>
            <a:ext cx="49867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9646">
                    <a:lumMod val="40000"/>
                    <a:lumOff val="60000"/>
                  </a:srgbClr>
                </a:solidFill>
                <a:effectLst/>
                <a:uLnTx/>
                <a:uFillTx/>
                <a:latin typeface="Calibri"/>
                <a:ea typeface="+mn-ea"/>
                <a:cs typeface="+mn-cs"/>
              </a:rPr>
              <a:t>October – December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9646">
                    <a:lumMod val="40000"/>
                    <a:lumOff val="60000"/>
                  </a:srgbClr>
                </a:solidFill>
                <a:effectLst/>
                <a:uLnTx/>
                <a:uFillTx/>
                <a:latin typeface="Calibri"/>
                <a:ea typeface="+mn-ea"/>
                <a:cs typeface="+mn-cs"/>
              </a:rPr>
              <a:t> March – April 2025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249945" flipH="1">
            <a:off x="7026352" y="1206040"/>
            <a:ext cx="5519517" cy="7350447"/>
          </a:xfrm>
          <a:custGeom>
            <a:avLst/>
            <a:gdLst/>
            <a:ahLst/>
            <a:cxnLst/>
            <a:rect l="l" t="t" r="r" b="b"/>
            <a:pathLst>
              <a:path w="8279276" h="11025671">
                <a:moveTo>
                  <a:pt x="8279276" y="0"/>
                </a:moveTo>
                <a:lnTo>
                  <a:pt x="0" y="0"/>
                </a:lnTo>
                <a:lnTo>
                  <a:pt x="0" y="11025671"/>
                </a:lnTo>
                <a:lnTo>
                  <a:pt x="8279276" y="11025671"/>
                </a:lnTo>
                <a:lnTo>
                  <a:pt x="8279276"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914709" y="1"/>
            <a:ext cx="5277291" cy="5277291"/>
            <a:chOff x="0" y="0"/>
            <a:chExt cx="6350000" cy="6350000"/>
          </a:xfrm>
        </p:grpSpPr>
        <p:sp>
          <p:nvSpPr>
            <p:cNvPr id="4" name="Freeform 4"/>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91201" y="-1449977"/>
            <a:ext cx="7367365" cy="7781217"/>
            <a:chOff x="0" y="0"/>
            <a:chExt cx="769570" cy="812800"/>
          </a:xfrm>
        </p:grpSpPr>
        <p:sp>
          <p:nvSpPr>
            <p:cNvPr id="6" name="Freeform 6"/>
            <p:cNvSpPr/>
            <p:nvPr/>
          </p:nvSpPr>
          <p:spPr>
            <a:xfrm>
              <a:off x="0" y="0"/>
              <a:ext cx="769570" cy="812800"/>
            </a:xfrm>
            <a:custGeom>
              <a:avLst/>
              <a:gdLst/>
              <a:ahLst/>
              <a:cxnLst/>
              <a:rect l="l" t="t" r="r" b="b"/>
              <a:pathLst>
                <a:path w="769570" h="812800">
                  <a:moveTo>
                    <a:pt x="384785" y="0"/>
                  </a:moveTo>
                  <a:cubicBezTo>
                    <a:pt x="172274" y="0"/>
                    <a:pt x="0" y="181951"/>
                    <a:pt x="0" y="406400"/>
                  </a:cubicBezTo>
                  <a:cubicBezTo>
                    <a:pt x="0" y="630849"/>
                    <a:pt x="172274" y="812800"/>
                    <a:pt x="384785" y="812800"/>
                  </a:cubicBezTo>
                  <a:cubicBezTo>
                    <a:pt x="597296" y="812800"/>
                    <a:pt x="769570" y="630849"/>
                    <a:pt x="769570" y="406400"/>
                  </a:cubicBezTo>
                  <a:cubicBezTo>
                    <a:pt x="769570" y="181951"/>
                    <a:pt x="597296" y="0"/>
                    <a:pt x="384785"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2147" y="38100"/>
              <a:ext cx="625276"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3730614">
            <a:off x="-829433" y="3880075"/>
            <a:ext cx="3429529" cy="2667119"/>
          </a:xfrm>
          <a:custGeom>
            <a:avLst/>
            <a:gdLst/>
            <a:ahLst/>
            <a:cxnLst/>
            <a:rect l="l" t="t" r="r" b="b"/>
            <a:pathLst>
              <a:path w="5144294" h="4000678">
                <a:moveTo>
                  <a:pt x="0" y="0"/>
                </a:moveTo>
                <a:lnTo>
                  <a:pt x="5144294" y="0"/>
                </a:lnTo>
                <a:lnTo>
                  <a:pt x="5144294" y="4000678"/>
                </a:lnTo>
                <a:lnTo>
                  <a:pt x="0" y="40006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6914709" y="0"/>
            <a:ext cx="5312033" cy="5312033"/>
            <a:chOff x="0" y="0"/>
            <a:chExt cx="6350000" cy="6350000"/>
          </a:xfrm>
        </p:grpSpPr>
        <p:sp>
          <p:nvSpPr>
            <p:cNvPr id="10" name="Freeform 10"/>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7"/>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330204" y="1698763"/>
            <a:ext cx="6823997" cy="4201086"/>
          </a:xfrm>
          <a:prstGeom prst="rect">
            <a:avLst/>
          </a:prstGeom>
        </p:spPr>
        <p:txBody>
          <a:bodyPr lIns="0" tIns="0" rIns="0" bIns="0" rtlCol="0" anchor="t">
            <a:spAutoFit/>
          </a:bodyPr>
          <a:lstStyle/>
          <a:p>
            <a:pPr marL="412297" marR="0" lvl="1" indent="-206148" algn="l" defTabSz="609630" rtl="0" eaLnBrk="1" fontAlgn="auto" latinLnBrk="0" hangingPunct="1">
              <a:lnSpc>
                <a:spcPts val="2673"/>
              </a:lnSpc>
              <a:spcBef>
                <a:spcPts val="0"/>
              </a:spcBef>
              <a:spcAft>
                <a:spcPts val="0"/>
              </a:spcAft>
              <a:buClrTx/>
              <a:buSzTx/>
              <a:buFont typeface="Arial"/>
              <a:buChar char="•"/>
              <a:tabLst/>
              <a:defRPr/>
            </a:pPr>
            <a:r>
              <a:rPr kumimoji="0" lang="en-US" sz="1909"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Schedule a program with the school to share information on careers in nuclear medicine. </a:t>
            </a:r>
          </a:p>
          <a:p>
            <a:pPr marL="0" marR="0" lvl="0" indent="0" algn="l" defTabSz="609630" rtl="0" eaLnBrk="1" fontAlgn="auto" latinLnBrk="0" hangingPunct="1">
              <a:lnSpc>
                <a:spcPts val="2673"/>
              </a:lnSpc>
              <a:spcBef>
                <a:spcPts val="0"/>
              </a:spcBef>
              <a:spcAft>
                <a:spcPts val="0"/>
              </a:spcAft>
              <a:buClrTx/>
              <a:buSzTx/>
              <a:buFontTx/>
              <a:buNone/>
              <a:tabLst/>
              <a:defRPr/>
            </a:pPr>
            <a:endParaRPr kumimoji="0" lang="en-US" sz="1909"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a:p>
            <a:pPr marL="412297" marR="0" lvl="1" indent="-206148" algn="l" defTabSz="609630" rtl="0" eaLnBrk="1" fontAlgn="auto" latinLnBrk="0" hangingPunct="1">
              <a:lnSpc>
                <a:spcPts val="2673"/>
              </a:lnSpc>
              <a:spcBef>
                <a:spcPts val="0"/>
              </a:spcBef>
              <a:spcAft>
                <a:spcPts val="0"/>
              </a:spcAft>
              <a:buClrTx/>
              <a:buSzTx/>
              <a:buFont typeface="Arial"/>
              <a:buChar char="•"/>
              <a:tabLst/>
              <a:defRPr/>
            </a:pPr>
            <a:r>
              <a:rPr kumimoji="0" lang="en-US" sz="1909"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Host a virtual workshop or seminar for teachers and career counselors to inform them about opportunities in Nuclear Medicine. </a:t>
            </a:r>
          </a:p>
          <a:p>
            <a:pPr marL="0" marR="0" lvl="0" indent="0" algn="l" defTabSz="609630" rtl="0" eaLnBrk="1" fontAlgn="auto" latinLnBrk="0" hangingPunct="1">
              <a:lnSpc>
                <a:spcPts val="2673"/>
              </a:lnSpc>
              <a:spcBef>
                <a:spcPts val="0"/>
              </a:spcBef>
              <a:spcAft>
                <a:spcPts val="0"/>
              </a:spcAft>
              <a:buClrTx/>
              <a:buSzTx/>
              <a:buFontTx/>
              <a:buNone/>
              <a:tabLst/>
              <a:defRPr/>
            </a:pPr>
            <a:endParaRPr kumimoji="0" lang="en-US" sz="1909"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a:p>
            <a:pPr marL="412297" marR="0" lvl="1" indent="-206148" algn="l" defTabSz="609630" rtl="0" eaLnBrk="1" fontAlgn="auto" latinLnBrk="0" hangingPunct="1">
              <a:lnSpc>
                <a:spcPts val="2673"/>
              </a:lnSpc>
              <a:spcBef>
                <a:spcPts val="0"/>
              </a:spcBef>
              <a:spcAft>
                <a:spcPts val="0"/>
              </a:spcAft>
              <a:buClrTx/>
              <a:buSzTx/>
              <a:buFont typeface="Arial"/>
              <a:buChar char="•"/>
              <a:tabLst/>
              <a:defRPr/>
            </a:pPr>
            <a:r>
              <a:rPr kumimoji="0" lang="en-US" sz="1909"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Visit Your Legislator or Attend Capitol Hill Day</a:t>
            </a:r>
          </a:p>
          <a:p>
            <a:pPr marL="0" marR="0" lvl="0" indent="0" algn="l" defTabSz="609630" rtl="0" eaLnBrk="1" fontAlgn="auto" latinLnBrk="0" hangingPunct="1">
              <a:lnSpc>
                <a:spcPts val="2673"/>
              </a:lnSpc>
              <a:spcBef>
                <a:spcPts val="0"/>
              </a:spcBef>
              <a:spcAft>
                <a:spcPts val="0"/>
              </a:spcAft>
              <a:buClrTx/>
              <a:buSzTx/>
              <a:buFontTx/>
              <a:buNone/>
              <a:tabLst/>
              <a:defRPr/>
            </a:pPr>
            <a:endParaRPr kumimoji="0" lang="en-US" sz="1909"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a:p>
            <a:pPr marL="412297" marR="0" lvl="1" indent="-206148" algn="l" defTabSz="609630" rtl="0" eaLnBrk="1" fontAlgn="auto" latinLnBrk="0" hangingPunct="1">
              <a:lnSpc>
                <a:spcPts val="2673"/>
              </a:lnSpc>
              <a:spcBef>
                <a:spcPts val="0"/>
              </a:spcBef>
              <a:spcAft>
                <a:spcPts val="0"/>
              </a:spcAft>
              <a:buClrTx/>
              <a:buSzTx/>
              <a:buFont typeface="Arial"/>
              <a:buChar char="•"/>
              <a:tabLst/>
              <a:defRPr/>
            </a:pPr>
            <a:r>
              <a:rPr kumimoji="0" lang="en-US" sz="1909"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Arrange public lectures or panel discussions featuring prominent figures in the field to draw community interest.</a:t>
            </a:r>
          </a:p>
          <a:p>
            <a:pPr marL="0" marR="0" lvl="0" indent="0" algn="l" defTabSz="609630" rtl="0" eaLnBrk="1" fontAlgn="auto" latinLnBrk="0" hangingPunct="1">
              <a:lnSpc>
                <a:spcPts val="3450"/>
              </a:lnSpc>
              <a:spcBef>
                <a:spcPts val="0"/>
              </a:spcBef>
              <a:spcAft>
                <a:spcPts val="0"/>
              </a:spcAft>
              <a:buClrTx/>
              <a:buSzTx/>
              <a:buFontTx/>
              <a:buNone/>
              <a:tabLst/>
              <a:defRPr/>
            </a:pPr>
            <a:endParaRPr kumimoji="0" lang="en-US" sz="1909"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p:txBody>
      </p:sp>
      <p:sp>
        <p:nvSpPr>
          <p:cNvPr id="12" name="Freeform 12"/>
          <p:cNvSpPr/>
          <p:nvPr/>
        </p:nvSpPr>
        <p:spPr>
          <a:xfrm>
            <a:off x="5969284" y="4769477"/>
            <a:ext cx="505283" cy="507815"/>
          </a:xfrm>
          <a:custGeom>
            <a:avLst/>
            <a:gdLst/>
            <a:ahLst/>
            <a:cxnLst/>
            <a:rect l="l" t="t" r="r" b="b"/>
            <a:pathLst>
              <a:path w="757925" h="761723">
                <a:moveTo>
                  <a:pt x="0" y="0"/>
                </a:moveTo>
                <a:lnTo>
                  <a:pt x="757925" y="0"/>
                </a:lnTo>
                <a:lnTo>
                  <a:pt x="757925" y="761722"/>
                </a:lnTo>
                <a:lnTo>
                  <a:pt x="0" y="761722"/>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776163" y="5138053"/>
            <a:ext cx="277091" cy="278479"/>
          </a:xfrm>
          <a:custGeom>
            <a:avLst/>
            <a:gdLst/>
            <a:ahLst/>
            <a:cxnLst/>
            <a:rect l="l" t="t" r="r" b="b"/>
            <a:pathLst>
              <a:path w="415636" h="417719">
                <a:moveTo>
                  <a:pt x="0" y="0"/>
                </a:moveTo>
                <a:lnTo>
                  <a:pt x="415636" y="0"/>
                </a:lnTo>
                <a:lnTo>
                  <a:pt x="415636" y="417719"/>
                </a:lnTo>
                <a:lnTo>
                  <a:pt x="0" y="417719"/>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360522" y="6032961"/>
            <a:ext cx="277091" cy="278479"/>
          </a:xfrm>
          <a:custGeom>
            <a:avLst/>
            <a:gdLst/>
            <a:ahLst/>
            <a:cxnLst/>
            <a:rect l="l" t="t" r="r" b="b"/>
            <a:pathLst>
              <a:path w="415636" h="417719">
                <a:moveTo>
                  <a:pt x="0" y="0"/>
                </a:moveTo>
                <a:lnTo>
                  <a:pt x="415637" y="0"/>
                </a:lnTo>
                <a:lnTo>
                  <a:pt x="415637" y="417718"/>
                </a:lnTo>
                <a:lnTo>
                  <a:pt x="0" y="417718"/>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36021" y="2162153"/>
            <a:ext cx="277091" cy="278479"/>
          </a:xfrm>
          <a:custGeom>
            <a:avLst/>
            <a:gdLst/>
            <a:ahLst/>
            <a:cxnLst/>
            <a:rect l="l" t="t" r="r" b="b"/>
            <a:pathLst>
              <a:path w="415636" h="417719">
                <a:moveTo>
                  <a:pt x="0" y="0"/>
                </a:moveTo>
                <a:lnTo>
                  <a:pt x="415636" y="0"/>
                </a:lnTo>
                <a:lnTo>
                  <a:pt x="415636" y="417719"/>
                </a:lnTo>
                <a:lnTo>
                  <a:pt x="0" y="417719"/>
                </a:lnTo>
                <a:lnTo>
                  <a:pt x="0" y="0"/>
                </a:lnTo>
                <a:close/>
              </a:path>
            </a:pathLst>
          </a:custGeom>
          <a:blipFill>
            <a:blip r:embed="rId8">
              <a:alphaModFix amt="48000"/>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204539" y="490341"/>
            <a:ext cx="6131483" cy="1102866"/>
          </a:xfrm>
          <a:prstGeom prst="rect">
            <a:avLst/>
          </a:prstGeom>
        </p:spPr>
        <p:txBody>
          <a:bodyPr lIns="0" tIns="0" rIns="0" bIns="0" rtlCol="0" anchor="t">
            <a:spAutoFit/>
          </a:bodyPr>
          <a:lstStyle/>
          <a:p>
            <a:pPr marL="0" marR="0" lvl="0" indent="0" algn="ctr" defTabSz="609630" rtl="0" eaLnBrk="1" fontAlgn="auto" latinLnBrk="0" hangingPunct="1">
              <a:lnSpc>
                <a:spcPts val="4334"/>
              </a:lnSpc>
              <a:spcBef>
                <a:spcPts val="0"/>
              </a:spcBef>
              <a:spcAft>
                <a:spcPts val="0"/>
              </a:spcAft>
              <a:buClrTx/>
              <a:buSzTx/>
              <a:buFontTx/>
              <a:buNone/>
              <a:tabLst/>
              <a:defRPr/>
            </a:pPr>
            <a:r>
              <a:rPr kumimoji="0" lang="en-US" sz="4334"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How to Participate in the Nuclear MAP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94F">
                <a:alpha val="100000"/>
              </a:srgbClr>
            </a:gs>
            <a:gs pos="50000">
              <a:srgbClr val="093B69">
                <a:alpha val="100000"/>
              </a:srgbClr>
            </a:gs>
            <a:gs pos="100000">
              <a:srgbClr val="4F9DD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249945" flipH="1">
            <a:off x="7026352" y="1206040"/>
            <a:ext cx="5519517" cy="7350447"/>
          </a:xfrm>
          <a:custGeom>
            <a:avLst/>
            <a:gdLst/>
            <a:ahLst/>
            <a:cxnLst/>
            <a:rect l="l" t="t" r="r" b="b"/>
            <a:pathLst>
              <a:path w="8279276" h="11025671">
                <a:moveTo>
                  <a:pt x="8279276" y="0"/>
                </a:moveTo>
                <a:lnTo>
                  <a:pt x="0" y="0"/>
                </a:lnTo>
                <a:lnTo>
                  <a:pt x="0" y="11025671"/>
                </a:lnTo>
                <a:lnTo>
                  <a:pt x="8279276" y="11025671"/>
                </a:lnTo>
                <a:lnTo>
                  <a:pt x="8279276"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766667" y="0"/>
            <a:ext cx="5465546" cy="5465546"/>
            <a:chOff x="0" y="0"/>
            <a:chExt cx="6350000" cy="6350000"/>
          </a:xfrm>
        </p:grpSpPr>
        <p:sp>
          <p:nvSpPr>
            <p:cNvPr id="4" name="Freeform 4"/>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9DD4FF">
                    <a:alpha val="100000"/>
                  </a:srgbClr>
                </a:gs>
                <a:gs pos="50000">
                  <a:srgbClr val="1068B8">
                    <a:alpha val="100000"/>
                  </a:srgbClr>
                </a:gs>
                <a:gs pos="100000">
                  <a:srgbClr val="0858A6">
                    <a:alpha val="100000"/>
                  </a:srgbClr>
                </a:gs>
              </a:gsLst>
              <a:lin ang="54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30655" y="-1469778"/>
            <a:ext cx="7367365" cy="7781217"/>
            <a:chOff x="0" y="0"/>
            <a:chExt cx="769570" cy="812800"/>
          </a:xfrm>
        </p:grpSpPr>
        <p:sp>
          <p:nvSpPr>
            <p:cNvPr id="6" name="Freeform 6"/>
            <p:cNvSpPr/>
            <p:nvPr/>
          </p:nvSpPr>
          <p:spPr>
            <a:xfrm>
              <a:off x="0" y="0"/>
              <a:ext cx="769570" cy="812800"/>
            </a:xfrm>
            <a:custGeom>
              <a:avLst/>
              <a:gdLst/>
              <a:ahLst/>
              <a:cxnLst/>
              <a:rect l="l" t="t" r="r" b="b"/>
              <a:pathLst>
                <a:path w="769570" h="812800">
                  <a:moveTo>
                    <a:pt x="384785" y="0"/>
                  </a:moveTo>
                  <a:cubicBezTo>
                    <a:pt x="172274" y="0"/>
                    <a:pt x="0" y="181951"/>
                    <a:pt x="0" y="406400"/>
                  </a:cubicBezTo>
                  <a:cubicBezTo>
                    <a:pt x="0" y="630849"/>
                    <a:pt x="172274" y="812800"/>
                    <a:pt x="384785" y="812800"/>
                  </a:cubicBezTo>
                  <a:cubicBezTo>
                    <a:pt x="597296" y="812800"/>
                    <a:pt x="769570" y="630849"/>
                    <a:pt x="769570" y="406400"/>
                  </a:cubicBezTo>
                  <a:cubicBezTo>
                    <a:pt x="769570" y="181951"/>
                    <a:pt x="597296" y="0"/>
                    <a:pt x="384785" y="0"/>
                  </a:cubicBezTo>
                  <a:close/>
                </a:path>
              </a:pathLst>
            </a:custGeom>
            <a:gradFill rotWithShape="1">
              <a:gsLst>
                <a:gs pos="0">
                  <a:srgbClr val="4F9DDB">
                    <a:alpha val="100000"/>
                  </a:srgbClr>
                </a:gs>
                <a:gs pos="50000">
                  <a:srgbClr val="0D4E8A">
                    <a:alpha val="100000"/>
                  </a:srgbClr>
                </a:gs>
                <a:gs pos="100000">
                  <a:srgbClr val="00294F">
                    <a:alpha val="100000"/>
                  </a:srgbClr>
                </a:gs>
              </a:gsLst>
              <a:path path="circle">
                <a:fillToRect r="100000" b="100000"/>
              </a:path>
              <a:tileRect l="-100000" t="-1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2147" y="38100"/>
              <a:ext cx="625276"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3730614">
            <a:off x="-829433" y="3880075"/>
            <a:ext cx="3429529" cy="2667119"/>
          </a:xfrm>
          <a:custGeom>
            <a:avLst/>
            <a:gdLst/>
            <a:ahLst/>
            <a:cxnLst/>
            <a:rect l="l" t="t" r="r" b="b"/>
            <a:pathLst>
              <a:path w="5144294" h="4000678">
                <a:moveTo>
                  <a:pt x="0" y="0"/>
                </a:moveTo>
                <a:lnTo>
                  <a:pt x="5144294" y="0"/>
                </a:lnTo>
                <a:lnTo>
                  <a:pt x="5144294" y="4000678"/>
                </a:lnTo>
                <a:lnTo>
                  <a:pt x="0" y="4000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7209157" y="0"/>
            <a:ext cx="5957523" cy="5213635"/>
            <a:chOff x="0" y="0"/>
            <a:chExt cx="6350000" cy="5557105"/>
          </a:xfrm>
        </p:grpSpPr>
        <p:sp>
          <p:nvSpPr>
            <p:cNvPr id="10" name="Freeform 10"/>
            <p:cNvSpPr/>
            <p:nvPr/>
          </p:nvSpPr>
          <p:spPr>
            <a:xfrm>
              <a:off x="0" y="0"/>
              <a:ext cx="6350000" cy="5557105"/>
            </a:xfrm>
            <a:custGeom>
              <a:avLst/>
              <a:gdLst/>
              <a:ahLst/>
              <a:cxnLst/>
              <a:rect l="l" t="t" r="r" b="b"/>
              <a:pathLst>
                <a:path w="6350000" h="5557105">
                  <a:moveTo>
                    <a:pt x="0" y="0"/>
                  </a:moveTo>
                  <a:cubicBezTo>
                    <a:pt x="0" y="3068633"/>
                    <a:pt x="2843530" y="5557105"/>
                    <a:pt x="6350000" y="5557105"/>
                  </a:cubicBezTo>
                  <a:lnTo>
                    <a:pt x="6350000" y="0"/>
                  </a:lnTo>
                  <a:lnTo>
                    <a:pt x="0" y="0"/>
                  </a:lnTo>
                  <a:close/>
                </a:path>
              </a:pathLst>
            </a:custGeom>
            <a:blipFill>
              <a:blip r:embed="rId6"/>
              <a:stretch>
                <a:fillRect l="-34473" t="-8044" r="-47369" b="-883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350224" y="2025591"/>
            <a:ext cx="6786486" cy="3755131"/>
          </a:xfrm>
          <a:prstGeom prst="rect">
            <a:avLst/>
          </a:prstGeom>
        </p:spPr>
        <p:txBody>
          <a:bodyPr lIns="0" tIns="0" rIns="0" bIns="0" rtlCol="0" anchor="t">
            <a:spAutoFit/>
          </a:bodyPr>
          <a:lstStyle/>
          <a:p>
            <a:pPr marL="575761" marR="0" lvl="1" indent="-287881" algn="l" defTabSz="609630" rtl="0" eaLnBrk="1" fontAlgn="auto" latinLnBrk="0" hangingPunct="1">
              <a:lnSpc>
                <a:spcPts val="3733"/>
              </a:lnSpc>
              <a:spcBef>
                <a:spcPts val="0"/>
              </a:spcBef>
              <a:spcAft>
                <a:spcPts val="0"/>
              </a:spcAft>
              <a:buClrTx/>
              <a:buSzTx/>
              <a:buFont typeface="Arial"/>
              <a:buChar char="•"/>
              <a:tabLst/>
              <a:defRPr/>
            </a:pPr>
            <a:r>
              <a:rPr kumimoji="0" lang="en-US" sz="2666"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Essay and Video Contest for Students – 5 @ $1,000 Awards</a:t>
            </a:r>
          </a:p>
          <a:p>
            <a:pPr marL="0" marR="0" lvl="0" indent="0" algn="l" defTabSz="609630" rtl="0" eaLnBrk="1" fontAlgn="auto" latinLnBrk="0" hangingPunct="1">
              <a:lnSpc>
                <a:spcPts val="3733"/>
              </a:lnSpc>
              <a:spcBef>
                <a:spcPts val="0"/>
              </a:spcBef>
              <a:spcAft>
                <a:spcPts val="0"/>
              </a:spcAft>
              <a:buClrTx/>
              <a:buSzTx/>
              <a:buFontTx/>
              <a:buNone/>
              <a:tabLst/>
              <a:defRPr/>
            </a:pPr>
            <a:endParaRPr kumimoji="0" lang="en-US" sz="2666"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a:p>
            <a:pPr marL="575761" marR="0" lvl="1" indent="-287881" algn="l" defTabSz="609630" rtl="0" eaLnBrk="1" fontAlgn="auto" latinLnBrk="0" hangingPunct="1">
              <a:lnSpc>
                <a:spcPts val="3733"/>
              </a:lnSpc>
              <a:spcBef>
                <a:spcPts val="0"/>
              </a:spcBef>
              <a:spcAft>
                <a:spcPts val="0"/>
              </a:spcAft>
              <a:buClrTx/>
              <a:buSzTx/>
              <a:buFont typeface="Arial"/>
              <a:buChar char="•"/>
              <a:tabLst/>
              <a:defRPr/>
            </a:pPr>
            <a:r>
              <a:rPr kumimoji="0" lang="en-US" sz="2666"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Raffle for Members Participating as Ambassadors – Free Trip to 2025 Annual Meeting (flight, 4 nights hotel and registration)</a:t>
            </a:r>
          </a:p>
          <a:p>
            <a:pPr marL="0" marR="0" lvl="0" indent="0" algn="l" defTabSz="609630" rtl="0" eaLnBrk="1" fontAlgn="auto" latinLnBrk="0" hangingPunct="1">
              <a:lnSpc>
                <a:spcPts val="3733"/>
              </a:lnSpc>
              <a:spcBef>
                <a:spcPts val="0"/>
              </a:spcBef>
              <a:spcAft>
                <a:spcPts val="0"/>
              </a:spcAft>
              <a:buClrTx/>
              <a:buSzTx/>
              <a:buFontTx/>
              <a:buNone/>
              <a:tabLst/>
              <a:defRPr/>
            </a:pPr>
            <a:endParaRPr kumimoji="0" lang="en-US" sz="2666"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p:txBody>
      </p:sp>
      <p:sp>
        <p:nvSpPr>
          <p:cNvPr id="12" name="Freeform 12"/>
          <p:cNvSpPr/>
          <p:nvPr/>
        </p:nvSpPr>
        <p:spPr>
          <a:xfrm>
            <a:off x="5969284" y="4769477"/>
            <a:ext cx="505283" cy="507815"/>
          </a:xfrm>
          <a:custGeom>
            <a:avLst/>
            <a:gdLst/>
            <a:ahLst/>
            <a:cxnLst/>
            <a:rect l="l" t="t" r="r" b="b"/>
            <a:pathLst>
              <a:path w="757925" h="761723">
                <a:moveTo>
                  <a:pt x="0" y="0"/>
                </a:moveTo>
                <a:lnTo>
                  <a:pt x="757925" y="0"/>
                </a:lnTo>
                <a:lnTo>
                  <a:pt x="757925" y="761722"/>
                </a:lnTo>
                <a:lnTo>
                  <a:pt x="0" y="761722"/>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776163" y="5138053"/>
            <a:ext cx="277091" cy="278479"/>
          </a:xfrm>
          <a:custGeom>
            <a:avLst/>
            <a:gdLst/>
            <a:ahLst/>
            <a:cxnLst/>
            <a:rect l="l" t="t" r="r" b="b"/>
            <a:pathLst>
              <a:path w="415636" h="417719">
                <a:moveTo>
                  <a:pt x="0" y="0"/>
                </a:moveTo>
                <a:lnTo>
                  <a:pt x="415636" y="0"/>
                </a:lnTo>
                <a:lnTo>
                  <a:pt x="415636" y="417719"/>
                </a:lnTo>
                <a:lnTo>
                  <a:pt x="0" y="417719"/>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360522" y="6032961"/>
            <a:ext cx="277091" cy="278479"/>
          </a:xfrm>
          <a:custGeom>
            <a:avLst/>
            <a:gdLst/>
            <a:ahLst/>
            <a:cxnLst/>
            <a:rect l="l" t="t" r="r" b="b"/>
            <a:pathLst>
              <a:path w="415636" h="417719">
                <a:moveTo>
                  <a:pt x="0" y="0"/>
                </a:moveTo>
                <a:lnTo>
                  <a:pt x="415637" y="0"/>
                </a:lnTo>
                <a:lnTo>
                  <a:pt x="415637" y="417718"/>
                </a:lnTo>
                <a:lnTo>
                  <a:pt x="0" y="417718"/>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36021" y="2162153"/>
            <a:ext cx="277091" cy="278479"/>
          </a:xfrm>
          <a:custGeom>
            <a:avLst/>
            <a:gdLst/>
            <a:ahLst/>
            <a:cxnLst/>
            <a:rect l="l" t="t" r="r" b="b"/>
            <a:pathLst>
              <a:path w="415636" h="417719">
                <a:moveTo>
                  <a:pt x="0" y="0"/>
                </a:moveTo>
                <a:lnTo>
                  <a:pt x="415636" y="0"/>
                </a:lnTo>
                <a:lnTo>
                  <a:pt x="415636" y="417719"/>
                </a:lnTo>
                <a:lnTo>
                  <a:pt x="0" y="417719"/>
                </a:lnTo>
                <a:lnTo>
                  <a:pt x="0" y="0"/>
                </a:lnTo>
                <a:close/>
              </a:path>
            </a:pathLst>
          </a:custGeom>
          <a:blipFill>
            <a:blip r:embed="rId7">
              <a:alphaModFix amt="48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434205" y="763392"/>
            <a:ext cx="6037645" cy="551433"/>
          </a:xfrm>
          <a:prstGeom prst="rect">
            <a:avLst/>
          </a:prstGeom>
        </p:spPr>
        <p:txBody>
          <a:bodyPr lIns="0" tIns="0" rIns="0" bIns="0" rtlCol="0" anchor="t">
            <a:spAutoFit/>
          </a:bodyPr>
          <a:lstStyle/>
          <a:p>
            <a:pPr marL="0" marR="0" lvl="0" indent="0" algn="l" defTabSz="609630" rtl="0" eaLnBrk="1" fontAlgn="auto" latinLnBrk="0" hangingPunct="1">
              <a:lnSpc>
                <a:spcPts val="4334"/>
              </a:lnSpc>
              <a:spcBef>
                <a:spcPts val="0"/>
              </a:spcBef>
              <a:spcAft>
                <a:spcPts val="0"/>
              </a:spcAft>
              <a:buClrTx/>
              <a:buSzTx/>
              <a:buFontTx/>
              <a:buNone/>
              <a:tabLst/>
              <a:defRPr/>
            </a:pPr>
            <a:r>
              <a:rPr kumimoji="0" lang="en-US" sz="4334"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Recognition &amp; Prizes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901A-4E1A-4028-B42E-CBD44E531F2D}"/>
              </a:ext>
            </a:extLst>
          </p:cNvPr>
          <p:cNvSpPr>
            <a:spLocks noGrp="1"/>
          </p:cNvSpPr>
          <p:nvPr>
            <p:ph type="title"/>
          </p:nvPr>
        </p:nvSpPr>
        <p:spPr/>
        <p:txBody>
          <a:bodyPr/>
          <a:lstStyle/>
          <a:p>
            <a:r>
              <a:rPr lang="en-US" dirty="0"/>
              <a:t>Nuclear MAP Student Contest Winners</a:t>
            </a:r>
          </a:p>
        </p:txBody>
      </p:sp>
      <p:sp>
        <p:nvSpPr>
          <p:cNvPr id="3" name="TextBox 2">
            <a:extLst>
              <a:ext uri="{FF2B5EF4-FFF2-40B4-BE49-F238E27FC236}">
                <a16:creationId xmlns:a16="http://schemas.microsoft.com/office/drawing/2014/main" id="{F4B94991-5F1B-3706-12F1-D08613C34805}"/>
              </a:ext>
            </a:extLst>
          </p:cNvPr>
          <p:cNvSpPr txBox="1"/>
          <p:nvPr/>
        </p:nvSpPr>
        <p:spPr>
          <a:xfrm>
            <a:off x="275354" y="1033272"/>
            <a:ext cx="502019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Skylar Etten,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University of Iowa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“The ability to help diagnose and treat diseases through this cutting-edge technology has given me a sense of purpose and a desire to contribute to its progress. Nuclear medicine has also allowed me to combine my passion for chemistry and healthcare [...]”</a:t>
            </a:r>
          </a:p>
        </p:txBody>
      </p:sp>
      <p:sp>
        <p:nvSpPr>
          <p:cNvPr id="4" name="TextBox 3">
            <a:extLst>
              <a:ext uri="{FF2B5EF4-FFF2-40B4-BE49-F238E27FC236}">
                <a16:creationId xmlns:a16="http://schemas.microsoft.com/office/drawing/2014/main" id="{BBD8FE76-F856-3577-07D2-411C4765FCA8}"/>
              </a:ext>
            </a:extLst>
          </p:cNvPr>
          <p:cNvSpPr txBox="1"/>
          <p:nvPr/>
        </p:nvSpPr>
        <p:spPr>
          <a:xfrm>
            <a:off x="275353" y="2695265"/>
            <a:ext cx="5020197"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Alec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Bergstad</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Kaiser Permanente School of Allied Health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“Everything that I have learned thus far from instructors, technologists, and physicians, has been vital in my journey into nuclear medicine. Seeing therapy patients with a good response is one of the most rewarding things that I have encountered so far while learning in the clinical setting.”</a:t>
            </a:r>
          </a:p>
        </p:txBody>
      </p:sp>
      <p:sp>
        <p:nvSpPr>
          <p:cNvPr id="5" name="TextBox 4">
            <a:extLst>
              <a:ext uri="{FF2B5EF4-FFF2-40B4-BE49-F238E27FC236}">
                <a16:creationId xmlns:a16="http://schemas.microsoft.com/office/drawing/2014/main" id="{FA55147A-C7D6-DF90-AB20-4FA0CE1833C6}"/>
              </a:ext>
            </a:extLst>
          </p:cNvPr>
          <p:cNvSpPr txBox="1"/>
          <p:nvPr/>
        </p:nvSpPr>
        <p:spPr>
          <a:xfrm>
            <a:off x="275354" y="4634257"/>
            <a:ext cx="502019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Sean Dang,</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Gateway Community College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 began researching nuclear medicine and discovered a world where technology and healthcare intersect in the most innovative ways. The idea of using radioactive materials to diagnose and treat diseases was both thrilling and intellectually stimulating.”</a:t>
            </a:r>
          </a:p>
        </p:txBody>
      </p:sp>
      <p:pic>
        <p:nvPicPr>
          <p:cNvPr id="7" name="Picture 6" descr="A poster with a syringe and a chart&#10;&#10;Description automatically generated">
            <a:extLst>
              <a:ext uri="{FF2B5EF4-FFF2-40B4-BE49-F238E27FC236}">
                <a16:creationId xmlns:a16="http://schemas.microsoft.com/office/drawing/2014/main" id="{C3886270-0022-F72B-9FB2-4E64980E2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836" y="2764905"/>
            <a:ext cx="2131066" cy="2894863"/>
          </a:xfrm>
          <a:prstGeom prst="rect">
            <a:avLst/>
          </a:prstGeom>
        </p:spPr>
      </p:pic>
      <p:pic>
        <p:nvPicPr>
          <p:cNvPr id="11" name="Picture 10">
            <a:extLst>
              <a:ext uri="{FF2B5EF4-FFF2-40B4-BE49-F238E27FC236}">
                <a16:creationId xmlns:a16="http://schemas.microsoft.com/office/drawing/2014/main" id="{6E0CD358-B5C6-3BC5-486F-A1A80D7CB0B4}"/>
              </a:ext>
            </a:extLst>
          </p:cNvPr>
          <p:cNvPicPr>
            <a:picLocks noChangeAspect="1"/>
          </p:cNvPicPr>
          <p:nvPr/>
        </p:nvPicPr>
        <p:blipFill>
          <a:blip r:embed="rId3"/>
          <a:srcRect b="953"/>
          <a:stretch/>
        </p:blipFill>
        <p:spPr>
          <a:xfrm>
            <a:off x="9346139" y="2764904"/>
            <a:ext cx="2381595" cy="2894864"/>
          </a:xfrm>
          <a:prstGeom prst="rect">
            <a:avLst/>
          </a:prstGeom>
        </p:spPr>
      </p:pic>
      <p:sp>
        <p:nvSpPr>
          <p:cNvPr id="12" name="TextBox 11">
            <a:extLst>
              <a:ext uri="{FF2B5EF4-FFF2-40B4-BE49-F238E27FC236}">
                <a16:creationId xmlns:a16="http://schemas.microsoft.com/office/drawing/2014/main" id="{CC6DA1C8-DA59-4048-7059-B6D99A996017}"/>
              </a:ext>
            </a:extLst>
          </p:cNvPr>
          <p:cNvSpPr txBox="1"/>
          <p:nvPr/>
        </p:nvSpPr>
        <p:spPr>
          <a:xfrm>
            <a:off x="5571744" y="2027123"/>
            <a:ext cx="33101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Allison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Mitola</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Northwestern Memorial Hospital NM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9DEC6E38-109B-646B-97A4-ACFF1293F36B}"/>
              </a:ext>
            </a:extLst>
          </p:cNvPr>
          <p:cNvSpPr txBox="1"/>
          <p:nvPr/>
        </p:nvSpPr>
        <p:spPr>
          <a:xfrm>
            <a:off x="8881872" y="1841574"/>
            <a:ext cx="33101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Brooke McKenney,</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Massachusetts College of Pharmacy and Health Sciences</a:t>
            </a:r>
            <a:endPar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1489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AE84E0-2C28-5A35-4EF2-8A5E83145BBF}"/>
              </a:ext>
            </a:extLst>
          </p:cNvPr>
          <p:cNvSpPr>
            <a:spLocks noGrp="1"/>
          </p:cNvSpPr>
          <p:nvPr>
            <p:ph type="title"/>
          </p:nvPr>
        </p:nvSpPr>
        <p:spPr/>
        <p:txBody>
          <a:bodyPr>
            <a:normAutofit/>
          </a:bodyPr>
          <a:lstStyle/>
          <a:p>
            <a:r>
              <a:rPr lang="en-US" dirty="0"/>
              <a:t>NEW Entry Level Scholarship </a:t>
            </a:r>
          </a:p>
        </p:txBody>
      </p:sp>
      <p:sp>
        <p:nvSpPr>
          <p:cNvPr id="2" name="TextBox 1">
            <a:extLst>
              <a:ext uri="{FF2B5EF4-FFF2-40B4-BE49-F238E27FC236}">
                <a16:creationId xmlns:a16="http://schemas.microsoft.com/office/drawing/2014/main" id="{DBAFCEF4-FDDD-CB67-D3E9-CD77AB49A452}"/>
              </a:ext>
            </a:extLst>
          </p:cNvPr>
          <p:cNvSpPr txBox="1"/>
          <p:nvPr/>
        </p:nvSpPr>
        <p:spPr>
          <a:xfrm>
            <a:off x="247650" y="1012686"/>
            <a:ext cx="11474450" cy="53399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 @ $10,000 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Scholarship for NEWLY Accepted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Application Open Date</a:t>
            </a:r>
            <a:r>
              <a:rPr kumimoji="0" lang="en-US" sz="1800" b="0" i="0" u="none" strike="noStrike" kern="1200" cap="none" spc="0" normalizeH="0" baseline="0" noProof="0" dirty="0">
                <a:ln>
                  <a:noFill/>
                </a:ln>
                <a:solidFill>
                  <a:prstClr val="black"/>
                </a:solidFill>
                <a:effectLst/>
                <a:uLnTx/>
                <a:uFillTx/>
                <a:latin typeface="Calibri"/>
                <a:ea typeface="+mn-ea"/>
                <a:cs typeface="+mn-cs"/>
              </a:rPr>
              <a:t>: January 27, 2025</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Application Close Date</a:t>
            </a:r>
            <a:r>
              <a:rPr kumimoji="0" lang="en-US" sz="1800" b="0" i="0" u="none" strike="noStrike" kern="1200" cap="none" spc="0" normalizeH="0" baseline="0" noProof="0" dirty="0">
                <a:ln>
                  <a:noFill/>
                </a:ln>
                <a:solidFill>
                  <a:prstClr val="black"/>
                </a:solidFill>
                <a:effectLst/>
                <a:uLnTx/>
                <a:uFillTx/>
                <a:latin typeface="Calibri"/>
                <a:ea typeface="+mn-ea"/>
                <a:cs typeface="+mn-cs"/>
              </a:rPr>
              <a:t>: March 27, 2025</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Award Notification Date</a:t>
            </a:r>
            <a:r>
              <a:rPr kumimoji="0" lang="en-US" sz="1800" b="0" i="0" u="none" strike="noStrike" kern="1200" cap="none" spc="0" normalizeH="0" baseline="0" noProof="0" dirty="0">
                <a:ln>
                  <a:noFill/>
                </a:ln>
                <a:solidFill>
                  <a:prstClr val="black"/>
                </a:solidFill>
                <a:effectLst/>
                <a:uLnTx/>
                <a:uFillTx/>
                <a:latin typeface="Calibri"/>
                <a:ea typeface="+mn-ea"/>
                <a:cs typeface="+mn-cs"/>
              </a:rPr>
              <a:t>: April 2025</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Criteria for Intensive: </a:t>
            </a:r>
          </a:p>
          <a:p>
            <a:pPr marL="742950" marR="0" lvl="1" indent="-285750" algn="l" defTabSz="914400" rtl="0" eaLnBrk="1" fontAlgn="auto" latinLnBrk="0" hangingPunct="1">
              <a:lnSpc>
                <a:spcPct val="100000"/>
              </a:lnSpc>
              <a:spcBef>
                <a:spcPts val="0"/>
              </a:spcBef>
              <a:spcAft>
                <a:spcPts val="675"/>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A completed application.</a:t>
            </a:r>
          </a:p>
          <a:p>
            <a:pPr marL="742950" marR="0" lvl="1" indent="-285750" algn="l" defTabSz="914400" rtl="0" eaLnBrk="1" fontAlgn="auto" latinLnBrk="0" hangingPunct="1">
              <a:lnSpc>
                <a:spcPct val="100000"/>
              </a:lnSpc>
              <a:spcBef>
                <a:spcPts val="0"/>
              </a:spcBef>
              <a:spcAft>
                <a:spcPts val="675"/>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Current resume or curriculum vitae.</a:t>
            </a:r>
          </a:p>
          <a:p>
            <a:pPr marL="742950" marR="0" lvl="1" indent="-285750" algn="l" defTabSz="914400" rtl="0" eaLnBrk="1" fontAlgn="auto" latinLnBrk="0" hangingPunct="1">
              <a:lnSpc>
                <a:spcPct val="100000"/>
              </a:lnSpc>
              <a:spcBef>
                <a:spcPts val="0"/>
              </a:spcBef>
              <a:spcAft>
                <a:spcPts val="675"/>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Official transcripts of all formal education are issued directly from the institution's registrar office.</a:t>
            </a:r>
          </a:p>
          <a:p>
            <a:pPr marL="742950" marR="0" lvl="1" indent="-285750" algn="l" defTabSz="914400" rtl="0" eaLnBrk="1" fontAlgn="auto" latinLnBrk="0" hangingPunct="1">
              <a:lnSpc>
                <a:spcPct val="100000"/>
              </a:lnSpc>
              <a:spcBef>
                <a:spcPts val="0"/>
              </a:spcBef>
              <a:spcAft>
                <a:spcPts val="675"/>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An applicant statement not to exceed two pages.</a:t>
            </a:r>
          </a:p>
          <a:p>
            <a:pPr marL="742950" marR="0" lvl="1" indent="-285750" algn="l" defTabSz="914400" rtl="0" eaLnBrk="1" fontAlgn="auto" latinLnBrk="0" hangingPunct="1">
              <a:lnSpc>
                <a:spcPct val="100000"/>
              </a:lnSpc>
              <a:spcBef>
                <a:spcPts val="0"/>
              </a:spcBef>
              <a:spcAft>
                <a:spcPts val="675"/>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Scanned copy of associate, bachelor’s or Entry-Level Master's degree program acceptance.</a:t>
            </a:r>
          </a:p>
          <a:p>
            <a:pPr marL="742950" marR="0" lvl="1" indent="-285750" algn="l" defTabSz="914400" rtl="0" eaLnBrk="1" fontAlgn="auto" latinLnBrk="0" hangingPunct="1">
              <a:lnSpc>
                <a:spcPct val="100000"/>
              </a:lnSpc>
              <a:spcBef>
                <a:spcPts val="0"/>
              </a:spcBef>
              <a:spcAft>
                <a:spcPts val="675"/>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A professional recommender who can respond to a 15-question reference questionnaire regarding your character. (The recommender can be a professor, teacher, coach, counselor, etc.)</a:t>
            </a:r>
          </a:p>
          <a:p>
            <a:pPr marL="742950" marR="0" lvl="1" indent="-285750" algn="l" defTabSz="914400" rtl="0" eaLnBrk="1" fontAlgn="auto" latinLnBrk="0" hangingPunct="1">
              <a:lnSpc>
                <a:spcPct val="100000"/>
              </a:lnSpc>
              <a:spcBef>
                <a:spcPts val="0"/>
              </a:spcBef>
              <a:spcAft>
                <a:spcPts val="675"/>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Have a minimum cumulative GPA of 2.5 or better on a 4.0 grading scale.</a:t>
            </a:r>
          </a:p>
        </p:txBody>
      </p:sp>
      <p:pic>
        <p:nvPicPr>
          <p:cNvPr id="7" name="Graphic 6">
            <a:extLst>
              <a:ext uri="{FF2B5EF4-FFF2-40B4-BE49-F238E27FC236}">
                <a16:creationId xmlns:a16="http://schemas.microsoft.com/office/drawing/2014/main" id="{061B84FC-184E-15EB-9886-930625E8BC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6429" y="2798901"/>
            <a:ext cx="2527859" cy="1054790"/>
          </a:xfrm>
          <a:prstGeom prst="rect">
            <a:avLst/>
          </a:prstGeom>
        </p:spPr>
      </p:pic>
      <p:pic>
        <p:nvPicPr>
          <p:cNvPr id="1030" name="Picture 6">
            <a:extLst>
              <a:ext uri="{FF2B5EF4-FFF2-40B4-BE49-F238E27FC236}">
                <a16:creationId xmlns:a16="http://schemas.microsoft.com/office/drawing/2014/main" id="{C26489D5-BF62-CB29-10BC-B8D3CBD22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5297" y="2360751"/>
            <a:ext cx="3200400" cy="3209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5F4615-FFC9-D28F-7597-FC3D27A1E8BE}"/>
              </a:ext>
            </a:extLst>
          </p:cNvPr>
          <p:cNvSpPr txBox="1"/>
          <p:nvPr/>
        </p:nvSpPr>
        <p:spPr>
          <a:xfrm>
            <a:off x="6096000" y="2252870"/>
            <a:ext cx="3392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Sponsored By: </a:t>
            </a:r>
          </a:p>
        </p:txBody>
      </p:sp>
    </p:spTree>
    <p:extLst>
      <p:ext uri="{BB962C8B-B14F-4D97-AF65-F5344CB8AC3E}">
        <p14:creationId xmlns:p14="http://schemas.microsoft.com/office/powerpoint/2010/main" val="2226097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931" b="4693"/>
          <a:stretch>
            <a:fillRect/>
          </a:stretch>
        </p:blipFill>
        <p:spPr>
          <a:xfrm>
            <a:off x="0" y="0"/>
            <a:ext cx="12192000" cy="6858000"/>
          </a:xfrm>
          <a:prstGeom prst="rect">
            <a:avLst/>
          </a:prstGeom>
        </p:spPr>
      </p:pic>
      <p:sp>
        <p:nvSpPr>
          <p:cNvPr id="3" name="TextBox 3"/>
          <p:cNvSpPr txBox="1"/>
          <p:nvPr/>
        </p:nvSpPr>
        <p:spPr>
          <a:xfrm>
            <a:off x="1011566" y="375340"/>
            <a:ext cx="10168867" cy="991490"/>
          </a:xfrm>
          <a:prstGeom prst="rect">
            <a:avLst/>
          </a:prstGeom>
        </p:spPr>
        <p:txBody>
          <a:bodyPr lIns="0" tIns="0" rIns="0" bIns="0" rtlCol="0" anchor="t">
            <a:spAutoFit/>
          </a:bodyPr>
          <a:lstStyle/>
          <a:p>
            <a:pPr marL="0" marR="0" lvl="0" indent="0" algn="ctr" defTabSz="609630" rtl="0" eaLnBrk="1" fontAlgn="auto" latinLnBrk="0" hangingPunct="1">
              <a:lnSpc>
                <a:spcPct val="137768"/>
              </a:lnSpc>
              <a:spcBef>
                <a:spcPts val="0"/>
              </a:spcBef>
              <a:spcAft>
                <a:spcPts val="0"/>
              </a:spcAft>
              <a:buClrTx/>
              <a:buSzTx/>
              <a:buFontTx/>
              <a:buNone/>
              <a:tabLst/>
              <a:defRPr/>
            </a:pPr>
            <a:r>
              <a:rPr kumimoji="0" lang="en-US" sz="5169" b="1" i="0" u="none" strike="noStrike" kern="1200" cap="none" spc="0" normalizeH="0" baseline="0" noProof="0">
                <a:ln>
                  <a:noFill/>
                </a:ln>
                <a:solidFill>
                  <a:srgbClr val="257D7F"/>
                </a:solidFill>
                <a:effectLst/>
                <a:uLnTx/>
                <a:uFillTx/>
                <a:latin typeface="Canva Sans 2 Bold"/>
                <a:ea typeface="+mn-ea"/>
                <a:cs typeface="+mn-cs"/>
              </a:rPr>
              <a:t>Available Grants &amp; Scholarships</a:t>
            </a:r>
            <a:endParaRPr kumimoji="0" lang="en-US" sz="1800" b="0" i="0" u="none" strike="noStrike" kern="1200" cap="none" spc="0" normalizeH="0" baseline="0" noProof="0">
              <a:ln>
                <a:noFill/>
              </a:ln>
              <a:solidFill>
                <a:srgbClr val="000000"/>
              </a:solidFill>
              <a:effectLst/>
              <a:uLnTx/>
              <a:uFillTx/>
              <a:latin typeface="Century Schoolbook" panose="02040604050505020304"/>
              <a:ea typeface="+mn-ea"/>
              <a:cs typeface="+mn-cs"/>
            </a:endParaRPr>
          </a:p>
        </p:txBody>
      </p:sp>
      <p:sp>
        <p:nvSpPr>
          <p:cNvPr id="4" name="TextBox 4"/>
          <p:cNvSpPr txBox="1"/>
          <p:nvPr/>
        </p:nvSpPr>
        <p:spPr>
          <a:xfrm>
            <a:off x="204786" y="1713598"/>
            <a:ext cx="11782425" cy="5594224"/>
          </a:xfrm>
          <a:prstGeom prst="rect">
            <a:avLst/>
          </a:prstGeom>
        </p:spPr>
        <p:txBody>
          <a:bodyPr wrap="square" lIns="0" tIns="0" rIns="0" bIns="0" rtlCol="0" anchor="t">
            <a:spAutoFit/>
          </a:bodyPr>
          <a:lstStyle/>
          <a:p>
            <a:pPr marL="724022" marR="0" lvl="1" indent="-362011" algn="l" defTabSz="609630" rtl="0" eaLnBrk="1" fontAlgn="auto" latinLnBrk="0" hangingPunct="1">
              <a:lnSpc>
                <a:spcPct val="137401"/>
              </a:lnSpc>
              <a:spcBef>
                <a:spcPts val="0"/>
              </a:spcBef>
              <a:spcAft>
                <a:spcPts val="0"/>
              </a:spcAft>
              <a:buClrTx/>
              <a:buSzTx/>
              <a:buFont typeface="Arial"/>
              <a:buChar char="•"/>
              <a:tabLst/>
              <a:defRPr/>
            </a:pPr>
            <a:r>
              <a:rPr kumimoji="0" lang="en-US" sz="3354" b="0" i="0" u="none" strike="noStrike" kern="1200" cap="none" spc="0" normalizeH="0" baseline="0" noProof="0">
                <a:ln>
                  <a:noFill/>
                </a:ln>
                <a:solidFill>
                  <a:srgbClr val="372877"/>
                </a:solidFill>
                <a:effectLst/>
                <a:uLnTx/>
                <a:uFillTx/>
                <a:latin typeface="Canva Sans 2 Bold"/>
                <a:ea typeface="+mn-ea"/>
                <a:cs typeface="+mn-cs"/>
              </a:rPr>
              <a:t>Mickey Williams Minority Scholarship - $2,500</a:t>
            </a:r>
            <a:endParaRPr kumimoji="0" lang="en-US" sz="1800" b="0" i="0" u="none" strike="noStrike" kern="1200" cap="none" spc="0" normalizeH="0" baseline="0" noProof="0">
              <a:ln>
                <a:noFill/>
              </a:ln>
              <a:solidFill>
                <a:srgbClr val="000000"/>
              </a:solidFill>
              <a:effectLst/>
              <a:uLnTx/>
              <a:uFillTx/>
              <a:latin typeface="Century Schoolbook" panose="02040604050505020304"/>
              <a:ea typeface="+mn-ea"/>
              <a:cs typeface="+mn-cs"/>
            </a:endParaRPr>
          </a:p>
          <a:p>
            <a:pPr marL="724022" marR="0" lvl="1" indent="-362011" algn="l" defTabSz="609630" rtl="0" eaLnBrk="1" fontAlgn="auto" latinLnBrk="0" hangingPunct="1">
              <a:lnSpc>
                <a:spcPct val="137401"/>
              </a:lnSpc>
              <a:spcBef>
                <a:spcPts val="0"/>
              </a:spcBef>
              <a:spcAft>
                <a:spcPts val="0"/>
              </a:spcAft>
              <a:buClrTx/>
              <a:buSzTx/>
              <a:buFont typeface="Arial"/>
              <a:buChar char="•"/>
              <a:tabLst/>
              <a:defRPr/>
            </a:pPr>
            <a:r>
              <a:rPr kumimoji="0" lang="en-US" sz="3354" b="0" i="0" u="none" strike="noStrike" kern="1200" cap="none" spc="0" normalizeH="0" baseline="0" noProof="0">
                <a:ln>
                  <a:noFill/>
                </a:ln>
                <a:solidFill>
                  <a:srgbClr val="372877"/>
                </a:solidFill>
                <a:effectLst/>
                <a:uLnTx/>
                <a:uFillTx/>
                <a:latin typeface="Canva Sans 2 Bold"/>
                <a:ea typeface="+mn-ea"/>
                <a:cs typeface="+mn-cs"/>
              </a:rPr>
              <a:t>Paul Cole Technologist Scholarship - $1,000</a:t>
            </a:r>
          </a:p>
          <a:p>
            <a:pPr marL="724022" marR="0" lvl="1" indent="-362011" algn="l" defTabSz="609630" rtl="0" eaLnBrk="1" fontAlgn="auto" latinLnBrk="0" hangingPunct="1">
              <a:lnSpc>
                <a:spcPct val="137401"/>
              </a:lnSpc>
              <a:spcBef>
                <a:spcPts val="0"/>
              </a:spcBef>
              <a:spcAft>
                <a:spcPts val="0"/>
              </a:spcAft>
              <a:buClrTx/>
              <a:buSzTx/>
              <a:buFont typeface="Arial"/>
              <a:buChar char="•"/>
              <a:tabLst/>
              <a:defRPr/>
            </a:pPr>
            <a:r>
              <a:rPr kumimoji="0" lang="en-US" sz="3354" b="0" i="0" u="none" strike="noStrike" kern="1200" cap="none" spc="0" normalizeH="0" baseline="0" noProof="0">
                <a:ln>
                  <a:noFill/>
                </a:ln>
                <a:solidFill>
                  <a:srgbClr val="372877"/>
                </a:solidFill>
                <a:effectLst/>
                <a:uLnTx/>
                <a:uFillTx/>
                <a:latin typeface="Canva Sans 2 Bold"/>
                <a:ea typeface="+mn-ea"/>
                <a:cs typeface="+mn-cs"/>
              </a:rPr>
              <a:t>The Sipra and Gopal Saha Scholarship - $2,500</a:t>
            </a:r>
          </a:p>
          <a:p>
            <a:pPr marL="724022" marR="0" lvl="1" indent="-362011" algn="l" defTabSz="609630" rtl="0" eaLnBrk="1" fontAlgn="auto" latinLnBrk="0" hangingPunct="1">
              <a:lnSpc>
                <a:spcPct val="137401"/>
              </a:lnSpc>
              <a:spcBef>
                <a:spcPts val="0"/>
              </a:spcBef>
              <a:spcAft>
                <a:spcPts val="0"/>
              </a:spcAft>
              <a:buClrTx/>
              <a:buSzTx/>
              <a:buFont typeface="Arial"/>
              <a:buChar char="•"/>
              <a:tabLst/>
              <a:defRPr/>
            </a:pPr>
            <a:r>
              <a:rPr kumimoji="0" lang="en-US" sz="3354" b="0" i="0" u="none" strike="noStrike" kern="1200" cap="none" spc="0" normalizeH="0" baseline="0" noProof="0">
                <a:ln>
                  <a:noFill/>
                </a:ln>
                <a:solidFill>
                  <a:srgbClr val="372877"/>
                </a:solidFill>
                <a:effectLst/>
                <a:uLnTx/>
                <a:uFillTx/>
                <a:latin typeface="Canva Sans 2 Bold"/>
                <a:ea typeface="+mn-ea"/>
                <a:cs typeface="+mn-cs"/>
              </a:rPr>
              <a:t>Bradley-Alavi Student Fellowship - $3,000</a:t>
            </a:r>
          </a:p>
          <a:p>
            <a:pPr marL="724022" marR="0" lvl="1" indent="-362011" algn="l" defTabSz="609630" rtl="0" eaLnBrk="1" fontAlgn="auto" latinLnBrk="0" hangingPunct="1">
              <a:lnSpc>
                <a:spcPct val="137401"/>
              </a:lnSpc>
              <a:spcBef>
                <a:spcPts val="0"/>
              </a:spcBef>
              <a:spcAft>
                <a:spcPts val="0"/>
              </a:spcAft>
              <a:buClrTx/>
              <a:buSzTx/>
              <a:buFont typeface="Arial"/>
              <a:buChar char="•"/>
              <a:tabLst/>
              <a:defRPr/>
            </a:pPr>
            <a:r>
              <a:rPr kumimoji="0" lang="en-US" sz="3354" b="0" i="0" u="none" strike="noStrike" kern="1200" cap="none" spc="0" normalizeH="0" baseline="0" noProof="0">
                <a:ln>
                  <a:noFill/>
                </a:ln>
                <a:solidFill>
                  <a:srgbClr val="372877"/>
                </a:solidFill>
                <a:effectLst/>
                <a:uLnTx/>
                <a:uFillTx/>
                <a:latin typeface="Canva Sans 2 Bold"/>
                <a:ea typeface="+mn-ea"/>
                <a:cs typeface="+mn-cs"/>
              </a:rPr>
              <a:t>Medical &amp; Science Student Research Grant - $5,000</a:t>
            </a:r>
          </a:p>
          <a:p>
            <a:pPr marL="724022" marR="0" lvl="1" indent="-362011" algn="l" defTabSz="609630" rtl="0" eaLnBrk="1" fontAlgn="auto" latinLnBrk="0" hangingPunct="1">
              <a:lnSpc>
                <a:spcPct val="137401"/>
              </a:lnSpc>
              <a:spcBef>
                <a:spcPts val="0"/>
              </a:spcBef>
              <a:spcAft>
                <a:spcPts val="0"/>
              </a:spcAft>
              <a:buClrTx/>
              <a:buSzTx/>
              <a:buFont typeface="Arial"/>
              <a:buChar char="•"/>
              <a:tabLst/>
              <a:defRPr/>
            </a:pPr>
            <a:r>
              <a:rPr kumimoji="0" lang="en-US" sz="3354" b="0" i="0" u="none" strike="noStrike" kern="1200" cap="none" spc="0" normalizeH="0" baseline="0" noProof="0">
                <a:ln>
                  <a:noFill/>
                </a:ln>
                <a:solidFill>
                  <a:srgbClr val="372877"/>
                </a:solidFill>
                <a:effectLst/>
                <a:uLnTx/>
                <a:uFillTx/>
                <a:latin typeface="Canva Sans 2 Bold"/>
                <a:ea typeface="+mn-ea"/>
                <a:cs typeface="+mn-cs"/>
              </a:rPr>
              <a:t>Bachelor’s/ Master’s Completion Scholarship - $4,000</a:t>
            </a:r>
          </a:p>
          <a:p>
            <a:pPr marL="724022" marR="0" lvl="1" indent="-362011" algn="l" defTabSz="609630" rtl="0" eaLnBrk="1" fontAlgn="auto" latinLnBrk="0" hangingPunct="1">
              <a:lnSpc>
                <a:spcPct val="137401"/>
              </a:lnSpc>
              <a:spcBef>
                <a:spcPts val="0"/>
              </a:spcBef>
              <a:spcAft>
                <a:spcPts val="0"/>
              </a:spcAft>
              <a:buClrTx/>
              <a:buSzTx/>
              <a:buFont typeface="Arial"/>
              <a:buChar char="•"/>
              <a:tabLst/>
              <a:defRPr/>
            </a:pPr>
            <a:endParaRPr kumimoji="0" lang="en-US" sz="3354" b="0" i="0" u="none" strike="noStrike" kern="1200" cap="none" spc="0" normalizeH="0" baseline="0" noProof="0">
              <a:ln>
                <a:noFill/>
              </a:ln>
              <a:solidFill>
                <a:srgbClr val="372877"/>
              </a:solidFill>
              <a:effectLst/>
              <a:uLnTx/>
              <a:uFillTx/>
              <a:latin typeface="Canva Sans 2 Bold"/>
              <a:ea typeface="+mn-ea"/>
              <a:cs typeface="+mn-cs"/>
            </a:endParaRPr>
          </a:p>
          <a:p>
            <a:pPr marL="0" marR="0" lvl="0" indent="0" algn="l" defTabSz="609630" rtl="0" eaLnBrk="1" fontAlgn="auto" latinLnBrk="0" hangingPunct="1">
              <a:lnSpc>
                <a:spcPct val="137401"/>
              </a:lnSpc>
              <a:spcBef>
                <a:spcPts val="0"/>
              </a:spcBef>
              <a:spcAft>
                <a:spcPts val="0"/>
              </a:spcAft>
              <a:buClrTx/>
              <a:buSzTx/>
              <a:buFontTx/>
              <a:buNone/>
              <a:tabLst/>
              <a:defRPr/>
            </a:pPr>
            <a:endParaRPr kumimoji="0" lang="en-US" sz="3354" b="0" i="0" u="none" strike="noStrike" kern="1200" cap="none" spc="0" normalizeH="0" baseline="0" noProof="0">
              <a:ln>
                <a:noFill/>
              </a:ln>
              <a:solidFill>
                <a:srgbClr val="372877"/>
              </a:solidFill>
              <a:effectLst/>
              <a:uLnTx/>
              <a:uFillTx/>
              <a:latin typeface="Canva Sans 2 Bold"/>
              <a:ea typeface="+mn-ea"/>
              <a:cs typeface="+mn-cs"/>
            </a:endParaRPr>
          </a:p>
        </p:txBody>
      </p:sp>
      <p:sp>
        <p:nvSpPr>
          <p:cNvPr id="5" name="TextBox 5"/>
          <p:cNvSpPr txBox="1"/>
          <p:nvPr/>
        </p:nvSpPr>
        <p:spPr>
          <a:xfrm>
            <a:off x="2263951" y="5737204"/>
            <a:ext cx="7463367" cy="995914"/>
          </a:xfrm>
          <a:prstGeom prst="rect">
            <a:avLst/>
          </a:prstGeom>
        </p:spPr>
        <p:txBody>
          <a:bodyPr lIns="0" tIns="0" rIns="0" bIns="0" rtlCol="0" anchor="t">
            <a:spAutoFit/>
          </a:bodyPr>
          <a:lstStyle/>
          <a:p>
            <a:pPr marL="0" marR="0" lvl="0" indent="0" algn="ctr" defTabSz="609630" rtl="0" eaLnBrk="1" fontAlgn="auto" latinLnBrk="0" hangingPunct="1">
              <a:lnSpc>
                <a:spcPct val="138359"/>
              </a:lnSpc>
              <a:spcBef>
                <a:spcPts val="0"/>
              </a:spcBef>
              <a:spcAft>
                <a:spcPts val="0"/>
              </a:spcAft>
              <a:buClrTx/>
              <a:buSzTx/>
              <a:buFontTx/>
              <a:buNone/>
              <a:tabLst/>
              <a:defRPr/>
            </a:pPr>
            <a:r>
              <a:rPr kumimoji="0" lang="en-US" sz="5192" b="0" i="0" u="none" strike="noStrike" kern="1200" cap="none" spc="0" normalizeH="0" baseline="0" noProof="0">
                <a:ln>
                  <a:noFill/>
                </a:ln>
                <a:solidFill>
                  <a:srgbClr val="FFFFFF"/>
                </a:solidFill>
                <a:effectLst/>
                <a:uLnTx/>
                <a:uFillTx/>
                <a:latin typeface="Canva Sans 2 Bold"/>
                <a:ea typeface="+mn-ea"/>
                <a:cs typeface="+mn-cs"/>
              </a:rPr>
              <a:t>www.snmmi.org/grants</a:t>
            </a:r>
            <a:endParaRPr kumimoji="0" lang="en-US" sz="1800" b="0" i="0" u="none" strike="noStrike" kern="1200" cap="none" spc="0" normalizeH="0" baseline="0" noProof="0">
              <a:ln>
                <a:noFill/>
              </a:ln>
              <a:solidFill>
                <a:srgbClr val="000000"/>
              </a:solidFill>
              <a:effectLst/>
              <a:uLnTx/>
              <a:uFillTx/>
              <a:latin typeface="Century Schoolbook" panose="020406040505050203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advClick="0" advTm="10000"/>
    </mc:Choice>
    <mc:Fallback xmlns="">
      <p:transition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nect with Event Attendees Post Event | LAI Live">
            <a:extLst>
              <a:ext uri="{FF2B5EF4-FFF2-40B4-BE49-F238E27FC236}">
                <a16:creationId xmlns:a16="http://schemas.microsoft.com/office/drawing/2014/main" id="{09B7D349-4859-762E-C3F6-10F7DD32C39A}"/>
              </a:ext>
            </a:extLst>
          </p:cNvPr>
          <p:cNvPicPr>
            <a:picLocks noChangeAspect="1" noChangeArrowheads="1"/>
          </p:cNvPicPr>
          <p:nvPr/>
        </p:nvPicPr>
        <p:blipFill rotWithShape="1">
          <a:blip r:embed="rId2">
            <a:alphaModFix amt="12000"/>
            <a:extLst>
              <a:ext uri="{28A0092B-C50C-407E-A947-70E740481C1C}">
                <a14:useLocalDpi xmlns:a14="http://schemas.microsoft.com/office/drawing/2010/main" val="0"/>
              </a:ext>
            </a:extLst>
          </a:blip>
          <a:srcRect t="1206" b="14524"/>
          <a:stretch/>
        </p:blipFill>
        <p:spPr bwMode="auto">
          <a:xfrm>
            <a:off x="20" y="112572"/>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6526DC-4759-9799-E074-C968BE37D7E6}"/>
              </a:ext>
            </a:extLst>
          </p:cNvPr>
          <p:cNvSpPr>
            <a:spLocks noGrp="1"/>
          </p:cNvSpPr>
          <p:nvPr>
            <p:ph type="title"/>
          </p:nvPr>
        </p:nvSpPr>
        <p:spPr>
          <a:xfrm>
            <a:off x="1069675" y="3136094"/>
            <a:ext cx="10328696" cy="1470411"/>
          </a:xfrm>
        </p:spPr>
        <p:txBody>
          <a:bodyPr vert="horz" lIns="91440" tIns="45720" rIns="91440" bIns="45720" rtlCol="0" anchor="ctr">
            <a:normAutofit/>
          </a:bodyPr>
          <a:lstStyle/>
          <a:p>
            <a:r>
              <a:rPr lang="en-US" sz="3600" dirty="0">
                <a:solidFill>
                  <a:srgbClr val="FF0000"/>
                </a:solidFill>
                <a:latin typeface="+mj-lt"/>
                <a:ea typeface="+mj-ea"/>
              </a:rPr>
              <a:t>Keep in the KNOW</a:t>
            </a:r>
            <a:br>
              <a:rPr lang="en-US" sz="3600" dirty="0">
                <a:solidFill>
                  <a:srgbClr val="FF0000"/>
                </a:solidFill>
                <a:latin typeface="+mj-lt"/>
                <a:ea typeface="+mj-ea"/>
              </a:rPr>
            </a:br>
            <a:r>
              <a:rPr lang="en-US" sz="3600" dirty="0">
                <a:solidFill>
                  <a:srgbClr val="0070C0"/>
                </a:solidFill>
                <a:latin typeface="+mj-lt"/>
                <a:ea typeface="+mj-ea"/>
              </a:rPr>
              <a:t>Stay Connected w/ SNMMI-TS!</a:t>
            </a:r>
          </a:p>
        </p:txBody>
      </p:sp>
    </p:spTree>
    <p:extLst>
      <p:ext uri="{BB962C8B-B14F-4D97-AF65-F5344CB8AC3E}">
        <p14:creationId xmlns:p14="http://schemas.microsoft.com/office/powerpoint/2010/main" val="1735382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DD09-3918-F4D2-FBDB-615252FB3BF3}"/>
              </a:ext>
            </a:extLst>
          </p:cNvPr>
          <p:cNvSpPr>
            <a:spLocks noGrp="1"/>
          </p:cNvSpPr>
          <p:nvPr>
            <p:ph type="title"/>
          </p:nvPr>
        </p:nvSpPr>
        <p:spPr/>
        <p:txBody>
          <a:bodyPr>
            <a:normAutofit/>
          </a:bodyPr>
          <a:lstStyle/>
          <a:p>
            <a:r>
              <a:rPr lang="en-US" sz="2800" dirty="0"/>
              <a:t>SNMMI Snapshot &amp; Member News - Monthly</a:t>
            </a:r>
          </a:p>
        </p:txBody>
      </p:sp>
      <p:pic>
        <p:nvPicPr>
          <p:cNvPr id="8" name="Picture 7">
            <a:extLst>
              <a:ext uri="{FF2B5EF4-FFF2-40B4-BE49-F238E27FC236}">
                <a16:creationId xmlns:a16="http://schemas.microsoft.com/office/drawing/2014/main" id="{237D9CBA-C002-B497-3B13-ACC3223980A3}"/>
              </a:ext>
            </a:extLst>
          </p:cNvPr>
          <p:cNvPicPr>
            <a:picLocks noChangeAspect="1"/>
          </p:cNvPicPr>
          <p:nvPr/>
        </p:nvPicPr>
        <p:blipFill>
          <a:blip r:embed="rId2"/>
          <a:stretch>
            <a:fillRect/>
          </a:stretch>
        </p:blipFill>
        <p:spPr>
          <a:xfrm>
            <a:off x="399728" y="1088432"/>
            <a:ext cx="4460790" cy="5521947"/>
          </a:xfrm>
          <a:prstGeom prst="rect">
            <a:avLst/>
          </a:prstGeom>
        </p:spPr>
      </p:pic>
      <p:pic>
        <p:nvPicPr>
          <p:cNvPr id="11" name="Picture 10">
            <a:extLst>
              <a:ext uri="{FF2B5EF4-FFF2-40B4-BE49-F238E27FC236}">
                <a16:creationId xmlns:a16="http://schemas.microsoft.com/office/drawing/2014/main" id="{031C0CFC-7BDD-DC16-DD7F-4A40A08404E8}"/>
              </a:ext>
            </a:extLst>
          </p:cNvPr>
          <p:cNvPicPr>
            <a:picLocks noChangeAspect="1"/>
          </p:cNvPicPr>
          <p:nvPr/>
        </p:nvPicPr>
        <p:blipFill>
          <a:blip r:embed="rId3"/>
          <a:stretch>
            <a:fillRect/>
          </a:stretch>
        </p:blipFill>
        <p:spPr>
          <a:xfrm>
            <a:off x="6599835" y="1153328"/>
            <a:ext cx="5192437" cy="5337119"/>
          </a:xfrm>
          <a:prstGeom prst="rect">
            <a:avLst/>
          </a:prstGeom>
        </p:spPr>
      </p:pic>
    </p:spTree>
    <p:extLst>
      <p:ext uri="{BB962C8B-B14F-4D97-AF65-F5344CB8AC3E}">
        <p14:creationId xmlns:p14="http://schemas.microsoft.com/office/powerpoint/2010/main" val="2291769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0C992-1AFF-9892-A89E-95139FDACC83}"/>
              </a:ext>
            </a:extLst>
          </p:cNvPr>
          <p:cNvSpPr>
            <a:spLocks noGrp="1"/>
          </p:cNvSpPr>
          <p:nvPr>
            <p:ph type="title"/>
          </p:nvPr>
        </p:nvSpPr>
        <p:spPr/>
        <p:txBody>
          <a:bodyPr/>
          <a:lstStyle/>
          <a:p>
            <a:r>
              <a:rPr lang="en-US"/>
              <a:t>SNMMI-TS Therapy Thursdays</a:t>
            </a:r>
          </a:p>
        </p:txBody>
      </p:sp>
      <p:pic>
        <p:nvPicPr>
          <p:cNvPr id="4" name="Picture 3" descr="A person sitting at a desk using a computer&#10;&#10;Description automatically generated">
            <a:extLst>
              <a:ext uri="{FF2B5EF4-FFF2-40B4-BE49-F238E27FC236}">
                <a16:creationId xmlns:a16="http://schemas.microsoft.com/office/drawing/2014/main" id="{BAF1B7D8-D508-8D59-FFBC-E0DB2E87F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621" y="1199302"/>
            <a:ext cx="2670788" cy="2393471"/>
          </a:xfrm>
          <a:prstGeom prst="rect">
            <a:avLst/>
          </a:prstGeom>
        </p:spPr>
      </p:pic>
      <p:pic>
        <p:nvPicPr>
          <p:cNvPr id="6" name="Picture 5" descr="A screenshot of a website&#10;&#10;Description automatically generated">
            <a:extLst>
              <a:ext uri="{FF2B5EF4-FFF2-40B4-BE49-F238E27FC236}">
                <a16:creationId xmlns:a16="http://schemas.microsoft.com/office/drawing/2014/main" id="{79C3DF8E-201C-8284-DFE5-C491C1870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527" y="3771770"/>
            <a:ext cx="2718882" cy="2838609"/>
          </a:xfrm>
          <a:prstGeom prst="rect">
            <a:avLst/>
          </a:prstGeom>
        </p:spPr>
      </p:pic>
      <p:pic>
        <p:nvPicPr>
          <p:cNvPr id="8" name="Picture 7" descr="A person looking at a computer&#10;&#10;Description automatically generated">
            <a:extLst>
              <a:ext uri="{FF2B5EF4-FFF2-40B4-BE49-F238E27FC236}">
                <a16:creationId xmlns:a16="http://schemas.microsoft.com/office/drawing/2014/main" id="{55D90EDC-4D1B-9080-DA69-D02E231C5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743" y="1081052"/>
            <a:ext cx="3065935" cy="2709145"/>
          </a:xfrm>
          <a:prstGeom prst="rect">
            <a:avLst/>
          </a:prstGeom>
        </p:spPr>
      </p:pic>
      <p:pic>
        <p:nvPicPr>
          <p:cNvPr id="10" name="Picture 9" descr="A screenshot of a web page&#10;&#10;Description automatically generated">
            <a:extLst>
              <a:ext uri="{FF2B5EF4-FFF2-40B4-BE49-F238E27FC236}">
                <a16:creationId xmlns:a16="http://schemas.microsoft.com/office/drawing/2014/main" id="{7A18652C-6C9A-F582-6A72-EFA39FD24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9477" y="3903260"/>
            <a:ext cx="2806754" cy="2654740"/>
          </a:xfrm>
          <a:prstGeom prst="rect">
            <a:avLst/>
          </a:prstGeom>
        </p:spPr>
      </p:pic>
      <p:sp>
        <p:nvSpPr>
          <p:cNvPr id="11" name="TextBox 10">
            <a:extLst>
              <a:ext uri="{FF2B5EF4-FFF2-40B4-BE49-F238E27FC236}">
                <a16:creationId xmlns:a16="http://schemas.microsoft.com/office/drawing/2014/main" id="{68381026-CDDF-A850-1A1F-A650A109E7B9}"/>
              </a:ext>
            </a:extLst>
          </p:cNvPr>
          <p:cNvSpPr txBox="1"/>
          <p:nvPr/>
        </p:nvSpPr>
        <p:spPr>
          <a:xfrm>
            <a:off x="168322" y="1597379"/>
            <a:ext cx="5297606"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2024: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Relevant educational content, new member benefits, and news items.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Industry standard email open rates are 17%-28%. Therapy Thursday open rates consistently fall around the 50% open rate.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Continued interest and success throughout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2025: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New interactive feature: members can email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6"/>
              </a:rPr>
              <a:t>feedback@snmmi.org</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for comments and suggestions.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Pushing many NEW member benefits: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NM-U videos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Micro-Learning Videos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New and relevant Learning Center courses/webinars</a:t>
            </a:r>
          </a:p>
        </p:txBody>
      </p:sp>
    </p:spTree>
    <p:extLst>
      <p:ext uri="{BB962C8B-B14F-4D97-AF65-F5344CB8AC3E}">
        <p14:creationId xmlns:p14="http://schemas.microsoft.com/office/powerpoint/2010/main" val="3598738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3B15-EF79-63DE-676F-D6037A294D58}"/>
              </a:ext>
            </a:extLst>
          </p:cNvPr>
          <p:cNvSpPr>
            <a:spLocks noGrp="1"/>
          </p:cNvSpPr>
          <p:nvPr>
            <p:ph type="title"/>
          </p:nvPr>
        </p:nvSpPr>
        <p:spPr/>
        <p:txBody>
          <a:bodyPr/>
          <a:lstStyle/>
          <a:p>
            <a:r>
              <a:rPr lang="en-US" dirty="0"/>
              <a:t>Let’s Take a Look…</a:t>
            </a:r>
          </a:p>
        </p:txBody>
      </p:sp>
      <p:pic>
        <p:nvPicPr>
          <p:cNvPr id="5" name="Picture 4">
            <a:extLst>
              <a:ext uri="{FF2B5EF4-FFF2-40B4-BE49-F238E27FC236}">
                <a16:creationId xmlns:a16="http://schemas.microsoft.com/office/drawing/2014/main" id="{08AE28D7-D87A-4AB9-A46D-5741B434C07A}"/>
              </a:ext>
            </a:extLst>
          </p:cNvPr>
          <p:cNvPicPr>
            <a:picLocks noChangeAspect="1"/>
          </p:cNvPicPr>
          <p:nvPr/>
        </p:nvPicPr>
        <p:blipFill>
          <a:blip r:embed="rId2"/>
          <a:stretch>
            <a:fillRect/>
          </a:stretch>
        </p:blipFill>
        <p:spPr>
          <a:xfrm>
            <a:off x="698338" y="1288206"/>
            <a:ext cx="6812642" cy="5047279"/>
          </a:xfrm>
          <a:prstGeom prst="rect">
            <a:avLst/>
          </a:prstGeom>
        </p:spPr>
      </p:pic>
      <p:sp>
        <p:nvSpPr>
          <p:cNvPr id="6" name="TextBox 5">
            <a:extLst>
              <a:ext uri="{FF2B5EF4-FFF2-40B4-BE49-F238E27FC236}">
                <a16:creationId xmlns:a16="http://schemas.microsoft.com/office/drawing/2014/main" id="{3372E42E-C65D-2BCA-8B17-50D11E5DE249}"/>
              </a:ext>
            </a:extLst>
          </p:cNvPr>
          <p:cNvSpPr txBox="1"/>
          <p:nvPr/>
        </p:nvSpPr>
        <p:spPr>
          <a:xfrm>
            <a:off x="7819053" y="1436914"/>
            <a:ext cx="3943860" cy="3970318"/>
          </a:xfrm>
          <a:prstGeom prst="rect">
            <a:avLst/>
          </a:prstGeom>
          <a:noFill/>
        </p:spPr>
        <p:txBody>
          <a:bodyPr wrap="square" rtlCol="0">
            <a:spAutoFit/>
          </a:bodyPr>
          <a:lstStyle/>
          <a:p>
            <a:pPr marL="285750" indent="-285750">
              <a:buFont typeface="Arial" panose="020B0604020202020204" pitchFamily="34" charset="0"/>
              <a:buChar char="•"/>
            </a:pPr>
            <a:r>
              <a:rPr lang="en-US" b="0" i="0" dirty="0">
                <a:effectLst/>
                <a:latin typeface="Verdana" panose="020B0604030504040204" pitchFamily="34" charset="0"/>
              </a:rPr>
              <a:t>59 y-o female patient </a:t>
            </a:r>
          </a:p>
          <a:p>
            <a:pPr marL="285750" indent="-285750">
              <a:buFont typeface="Arial" panose="020B0604020202020204" pitchFamily="34" charset="0"/>
              <a:buChar char="•"/>
            </a:pPr>
            <a:r>
              <a:rPr lang="en-US" b="0" i="0" dirty="0">
                <a:effectLst/>
                <a:latin typeface="Verdana" panose="020B0604030504040204" pitchFamily="34" charset="0"/>
              </a:rPr>
              <a:t>non-small cell lung cancer shown above. </a:t>
            </a:r>
          </a:p>
          <a:p>
            <a:pPr marL="285750" indent="-285750">
              <a:buFont typeface="Arial" panose="020B0604020202020204" pitchFamily="34" charset="0"/>
              <a:buChar char="•"/>
            </a:pPr>
            <a:r>
              <a:rPr lang="en-US" b="0" i="0" dirty="0">
                <a:effectLst/>
                <a:latin typeface="Verdana" panose="020B0604030504040204" pitchFamily="34" charset="0"/>
              </a:rPr>
              <a:t>(A) T2-MR scan </a:t>
            </a:r>
          </a:p>
          <a:p>
            <a:pPr marL="285750" indent="-285750">
              <a:buFont typeface="Arial" panose="020B0604020202020204" pitchFamily="34" charset="0"/>
              <a:buChar char="•"/>
            </a:pPr>
            <a:r>
              <a:rPr lang="en-US" b="0" i="0" dirty="0">
                <a:effectLst/>
                <a:latin typeface="Verdana" panose="020B0604030504040204" pitchFamily="34" charset="0"/>
              </a:rPr>
              <a:t>(B) Fused </a:t>
            </a:r>
            <a:r>
              <a:rPr lang="en-US" b="0" i="0" baseline="30000" dirty="0">
                <a:effectLst/>
                <a:latin typeface="Verdana" panose="020B0604030504040204" pitchFamily="34" charset="0"/>
              </a:rPr>
              <a:t>18</a:t>
            </a:r>
            <a:r>
              <a:rPr lang="en-US" b="0" i="0" dirty="0">
                <a:effectLst/>
                <a:latin typeface="Verdana" panose="020B0604030504040204" pitchFamily="34" charset="0"/>
              </a:rPr>
              <a:t>F-FDG PET/MR scan </a:t>
            </a:r>
          </a:p>
          <a:p>
            <a:pPr marL="285750" indent="-285750">
              <a:buFont typeface="Arial" panose="020B0604020202020204" pitchFamily="34" charset="0"/>
              <a:buChar char="•"/>
            </a:pPr>
            <a:r>
              <a:rPr lang="en-US" b="0" i="0" dirty="0">
                <a:effectLst/>
                <a:latin typeface="Verdana" panose="020B0604030504040204" pitchFamily="34" charset="0"/>
              </a:rPr>
              <a:t>(C) CT scan </a:t>
            </a:r>
          </a:p>
          <a:p>
            <a:pPr marL="285750" indent="-285750">
              <a:buFont typeface="Arial" panose="020B0604020202020204" pitchFamily="34" charset="0"/>
              <a:buChar char="•"/>
            </a:pPr>
            <a:r>
              <a:rPr lang="en-US" b="0" i="0" dirty="0">
                <a:effectLst/>
                <a:latin typeface="Verdana" panose="020B0604030504040204" pitchFamily="34" charset="0"/>
              </a:rPr>
              <a:t>(D) </a:t>
            </a:r>
            <a:r>
              <a:rPr lang="en-US" b="0" i="0" baseline="30000" dirty="0">
                <a:effectLst/>
                <a:latin typeface="Verdana" panose="020B0604030504040204" pitchFamily="34" charset="0"/>
              </a:rPr>
              <a:t>18</a:t>
            </a:r>
            <a:r>
              <a:rPr lang="en-US" b="0" i="0" dirty="0">
                <a:effectLst/>
                <a:latin typeface="Verdana" panose="020B0604030504040204" pitchFamily="34" charset="0"/>
              </a:rPr>
              <a:t>F-FDG PET/CT scan </a:t>
            </a:r>
          </a:p>
          <a:p>
            <a:pPr marL="285750" indent="-285750">
              <a:buFont typeface="Arial" panose="020B0604020202020204" pitchFamily="34" charset="0"/>
              <a:buChar char="•"/>
            </a:pPr>
            <a:r>
              <a:rPr lang="en-US" b="0" i="0" dirty="0">
                <a:effectLst/>
                <a:latin typeface="Verdana" panose="020B0604030504040204" pitchFamily="34" charset="0"/>
              </a:rPr>
              <a:t>Tumor was correctly staged as T2a tumor.</a:t>
            </a:r>
          </a:p>
          <a:p>
            <a:pPr marL="285750" indent="-285750">
              <a:buFont typeface="Arial" panose="020B0604020202020204" pitchFamily="34" charset="0"/>
              <a:buChar char="•"/>
            </a:pPr>
            <a:endParaRPr lang="en-US" dirty="0">
              <a:solidFill>
                <a:srgbClr val="333399"/>
              </a:solidFill>
              <a:latin typeface="Verdana" panose="020B0604030504040204" pitchFamily="34" charset="0"/>
            </a:endParaRPr>
          </a:p>
          <a:p>
            <a:br>
              <a:rPr lang="en-US" dirty="0"/>
            </a:br>
            <a:r>
              <a:rPr lang="en-US" b="0" i="0" dirty="0">
                <a:effectLst/>
                <a:latin typeface="Verdana" panose="020B0604030504040204" pitchFamily="34" charset="0"/>
              </a:rPr>
              <a:t>Source: </a:t>
            </a:r>
            <a:r>
              <a:rPr lang="en-US" b="0" i="0" u="none" strike="noStrike" dirty="0">
                <a:solidFill>
                  <a:srgbClr val="00277F"/>
                </a:solidFill>
                <a:effectLst/>
                <a:latin typeface="Verdana" panose="020B0604030504040204" pitchFamily="34" charset="0"/>
                <a:hlinkClick r:id="rId3"/>
              </a:rPr>
              <a:t>http://jnm.snmjournals.org/content/55/3/373.full</a:t>
            </a:r>
            <a:endParaRPr lang="en-US" dirty="0"/>
          </a:p>
        </p:txBody>
      </p:sp>
    </p:spTree>
    <p:extLst>
      <p:ext uri="{BB962C8B-B14F-4D97-AF65-F5344CB8AC3E}">
        <p14:creationId xmlns:p14="http://schemas.microsoft.com/office/powerpoint/2010/main" val="1474683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person, table&#10;&#10;Description automatically generated">
            <a:extLst>
              <a:ext uri="{FF2B5EF4-FFF2-40B4-BE49-F238E27FC236}">
                <a16:creationId xmlns:a16="http://schemas.microsoft.com/office/drawing/2014/main" id="{62C82E94-02A7-E658-6B2B-10DF122CAB4B}"/>
              </a:ext>
            </a:extLst>
          </p:cNvPr>
          <p:cNvPicPr>
            <a:picLocks noChangeAspect="1"/>
          </p:cNvPicPr>
          <p:nvPr/>
        </p:nvPicPr>
        <p:blipFill>
          <a:blip r:embed="rId2">
            <a:extLst>
              <a:ext uri="{28A0092B-C50C-407E-A947-70E740481C1C}">
                <a14:useLocalDpi xmlns:a14="http://schemas.microsoft.com/office/drawing/2010/main" val="0"/>
              </a:ext>
            </a:extLst>
          </a:blip>
          <a:srcRect l="532" r="2" b="2"/>
          <a:stretch/>
        </p:blipFill>
        <p:spPr>
          <a:xfrm>
            <a:off x="5343993" y="-16897"/>
            <a:ext cx="6848006" cy="6884632"/>
          </a:xfrm>
          <a:prstGeom prst="rect">
            <a:avLst/>
          </a:prstGeom>
        </p:spPr>
      </p:pic>
      <p:sp>
        <p:nvSpPr>
          <p:cNvPr id="2" name="Title 1">
            <a:extLst>
              <a:ext uri="{FF2B5EF4-FFF2-40B4-BE49-F238E27FC236}">
                <a16:creationId xmlns:a16="http://schemas.microsoft.com/office/drawing/2014/main" id="{5437BE36-45F3-01EC-882E-049C654213AC}"/>
              </a:ext>
            </a:extLst>
          </p:cNvPr>
          <p:cNvSpPr>
            <a:spLocks noGrp="1"/>
          </p:cNvSpPr>
          <p:nvPr>
            <p:ph type="title"/>
          </p:nvPr>
        </p:nvSpPr>
        <p:spPr>
          <a:xfrm>
            <a:off x="6969968" y="2209316"/>
            <a:ext cx="3517640" cy="1945523"/>
          </a:xfrm>
        </p:spPr>
        <p:txBody>
          <a:bodyPr vert="horz" lIns="91440" tIns="45720" rIns="91440" bIns="45720" rtlCol="0" anchor="t">
            <a:normAutofit/>
          </a:bodyPr>
          <a:lstStyle/>
          <a:p>
            <a:pPr algn="l"/>
            <a:r>
              <a:rPr lang="en-US" kern="1200">
                <a:solidFill>
                  <a:schemeClr val="tx1"/>
                </a:solidFill>
                <a:latin typeface="+mj-lt"/>
                <a:ea typeface="+mj-ea"/>
                <a:cs typeface="+mj-cs"/>
              </a:rPr>
              <a:t>Women in Nuclear Medicine </a:t>
            </a:r>
          </a:p>
        </p:txBody>
      </p:sp>
      <p:sp>
        <p:nvSpPr>
          <p:cNvPr id="3" name="TextBox 2">
            <a:extLst>
              <a:ext uri="{FF2B5EF4-FFF2-40B4-BE49-F238E27FC236}">
                <a16:creationId xmlns:a16="http://schemas.microsoft.com/office/drawing/2014/main" id="{4E071F7C-71D9-8831-77E1-D2437CCE3AD6}"/>
              </a:ext>
            </a:extLst>
          </p:cNvPr>
          <p:cNvSpPr txBox="1"/>
          <p:nvPr/>
        </p:nvSpPr>
        <p:spPr>
          <a:xfrm>
            <a:off x="7227856" y="4161030"/>
            <a:ext cx="3069082" cy="927420"/>
          </a:xfrm>
          <a:prstGeom prst="rect">
            <a:avLst/>
          </a:prstGeom>
        </p:spPr>
        <p:txBody>
          <a:bodyPr vert="horz" lIns="91440" tIns="45720" rIns="91440" bIns="45720" rtlCol="0" anchor="ctr">
            <a:normAutofit/>
          </a:bodyPr>
          <a:lstStyle/>
          <a:p>
            <a:pPr marR="0" lvl="0" fontAlgn="auto">
              <a:lnSpc>
                <a:spcPct val="90000"/>
              </a:lnSpc>
              <a:spcBef>
                <a:spcPts val="1000"/>
              </a:spcBef>
              <a:spcAft>
                <a:spcPts val="0"/>
              </a:spcAft>
              <a:buClrTx/>
              <a:buSzTx/>
              <a:tabLst/>
              <a:defRPr/>
            </a:pPr>
            <a:r>
              <a:rPr kumimoji="0" lang="en-US" b="1" i="0" u="none" strike="noStrike" kern="1200" cap="none" spc="0" normalizeH="0" baseline="0" noProof="0">
                <a:ln>
                  <a:noFill/>
                </a:ln>
                <a:solidFill>
                  <a:schemeClr val="tx1"/>
                </a:solidFill>
                <a:effectLst/>
                <a:uLnTx/>
                <a:uFillTx/>
                <a:latin typeface="+mn-lt"/>
                <a:ea typeface="+mn-ea"/>
                <a:cs typeface="+mn-cs"/>
              </a:rPr>
              <a:t>September 2024</a:t>
            </a:r>
          </a:p>
        </p:txBody>
      </p:sp>
      <p:pic>
        <p:nvPicPr>
          <p:cNvPr id="9" name="Picture 8">
            <a:extLst>
              <a:ext uri="{FF2B5EF4-FFF2-40B4-BE49-F238E27FC236}">
                <a16:creationId xmlns:a16="http://schemas.microsoft.com/office/drawing/2014/main" id="{7E551F5F-71BF-AB59-D511-542D9C829B29}"/>
              </a:ext>
            </a:extLst>
          </p:cNvPr>
          <p:cNvPicPr>
            <a:picLocks noChangeAspect="1"/>
          </p:cNvPicPr>
          <p:nvPr/>
        </p:nvPicPr>
        <p:blipFill>
          <a:blip r:embed="rId3"/>
          <a:stretch>
            <a:fillRect/>
          </a:stretch>
        </p:blipFill>
        <p:spPr>
          <a:xfrm>
            <a:off x="-1" y="0"/>
            <a:ext cx="5343993" cy="6863750"/>
          </a:xfrm>
          <a:prstGeom prst="rect">
            <a:avLst/>
          </a:prstGeom>
        </p:spPr>
      </p:pic>
    </p:spTree>
    <p:extLst>
      <p:ext uri="{BB962C8B-B14F-4D97-AF65-F5344CB8AC3E}">
        <p14:creationId xmlns:p14="http://schemas.microsoft.com/office/powerpoint/2010/main" val="1147122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odcast&#10;&#10;Description automatically generated">
            <a:extLst>
              <a:ext uri="{FF2B5EF4-FFF2-40B4-BE49-F238E27FC236}">
                <a16:creationId xmlns:a16="http://schemas.microsoft.com/office/drawing/2014/main" id="{F5EE3DD7-F6E1-D328-CA70-B89AB7C427CA}"/>
              </a:ext>
            </a:extLst>
          </p:cNvPr>
          <p:cNvPicPr>
            <a:picLocks noChangeAspect="1"/>
          </p:cNvPicPr>
          <p:nvPr/>
        </p:nvPicPr>
        <p:blipFill rotWithShape="1">
          <a:blip r:embed="rId2"/>
          <a:srcRect t="22621" r="-2" b="8457"/>
          <a:stretch/>
        </p:blipFill>
        <p:spPr>
          <a:xfrm>
            <a:off x="-1" y="1081051"/>
            <a:ext cx="8128855" cy="5291194"/>
          </a:xfrm>
          <a:prstGeom prst="rect">
            <a:avLst/>
          </a:prstGeom>
        </p:spPr>
      </p:pic>
      <p:sp>
        <p:nvSpPr>
          <p:cNvPr id="6" name="Title 5">
            <a:extLst>
              <a:ext uri="{FF2B5EF4-FFF2-40B4-BE49-F238E27FC236}">
                <a16:creationId xmlns:a16="http://schemas.microsoft.com/office/drawing/2014/main" id="{694BA2E7-5317-F696-F4D8-976FAFAA1F21}"/>
              </a:ext>
            </a:extLst>
          </p:cNvPr>
          <p:cNvSpPr>
            <a:spLocks noGrp="1"/>
          </p:cNvSpPr>
          <p:nvPr>
            <p:ph type="title"/>
          </p:nvPr>
        </p:nvSpPr>
        <p:spPr>
          <a:xfrm>
            <a:off x="4554071" y="247621"/>
            <a:ext cx="7637930" cy="585810"/>
          </a:xfrm>
        </p:spPr>
        <p:txBody>
          <a:bodyPr vert="horz" lIns="91440" tIns="45720" rIns="91440" bIns="45720" rtlCol="0" anchor="ctr">
            <a:normAutofit fontScale="90000"/>
          </a:bodyPr>
          <a:lstStyle/>
          <a:p>
            <a:pPr algn="l"/>
            <a:r>
              <a:rPr lang="en-US" sz="4000" kern="1200" dirty="0">
                <a:latin typeface="+mj-lt"/>
                <a:ea typeface="+mj-ea"/>
                <a:cs typeface="+mj-cs"/>
              </a:rPr>
              <a:t>SNMMI Podcast Series</a:t>
            </a:r>
          </a:p>
        </p:txBody>
      </p:sp>
      <p:pic>
        <p:nvPicPr>
          <p:cNvPr id="3" name="Picture 2" descr="A cover of a podcast series&#10;&#10;Description automatically generated">
            <a:extLst>
              <a:ext uri="{FF2B5EF4-FFF2-40B4-BE49-F238E27FC236}">
                <a16:creationId xmlns:a16="http://schemas.microsoft.com/office/drawing/2014/main" id="{E14AA240-E0D3-D430-BDDE-D287AA595DC5}"/>
              </a:ext>
            </a:extLst>
          </p:cNvPr>
          <p:cNvPicPr>
            <a:picLocks noChangeAspect="1"/>
          </p:cNvPicPr>
          <p:nvPr/>
        </p:nvPicPr>
        <p:blipFill rotWithShape="1">
          <a:blip r:embed="rId3"/>
          <a:srcRect l="919" r="-3" b="-3"/>
          <a:stretch/>
        </p:blipFill>
        <p:spPr>
          <a:xfrm>
            <a:off x="8128854" y="1109050"/>
            <a:ext cx="4063143" cy="5291384"/>
          </a:xfrm>
          <a:prstGeom prst="rect">
            <a:avLst/>
          </a:prstGeom>
        </p:spPr>
      </p:pic>
      <p:sp>
        <p:nvSpPr>
          <p:cNvPr id="4" name="TextBox 3"/>
          <p:cNvSpPr txBox="1"/>
          <p:nvPr/>
        </p:nvSpPr>
        <p:spPr>
          <a:xfrm>
            <a:off x="3505200" y="12954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468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5-15 at 11.21.10 AM.png">
            <a:extLst>
              <a:ext uri="{FF2B5EF4-FFF2-40B4-BE49-F238E27FC236}">
                <a16:creationId xmlns:a16="http://schemas.microsoft.com/office/drawing/2014/main" id="{7E8CF53D-C022-47B2-A35D-6AEF5EE7B583}"/>
              </a:ext>
            </a:extLst>
          </p:cNvPr>
          <p:cNvPicPr>
            <a:picLocks noChangeAspect="1"/>
          </p:cNvPicPr>
          <p:nvPr/>
        </p:nvPicPr>
        <p:blipFill>
          <a:blip r:embed="rId2"/>
          <a:stretch>
            <a:fillRect/>
          </a:stretch>
        </p:blipFill>
        <p:spPr>
          <a:xfrm>
            <a:off x="725354" y="1230004"/>
            <a:ext cx="737089" cy="737089"/>
          </a:xfrm>
          <a:prstGeom prst="rect">
            <a:avLst/>
          </a:prstGeom>
        </p:spPr>
      </p:pic>
      <p:pic>
        <p:nvPicPr>
          <p:cNvPr id="4" name="Picture 3" descr="Screen Shot 2017-05-15 at 11.21.19 AM.png">
            <a:extLst>
              <a:ext uri="{FF2B5EF4-FFF2-40B4-BE49-F238E27FC236}">
                <a16:creationId xmlns:a16="http://schemas.microsoft.com/office/drawing/2014/main" id="{5841B42D-49F7-4CC5-89E8-1BF8C2005452}"/>
              </a:ext>
            </a:extLst>
          </p:cNvPr>
          <p:cNvPicPr>
            <a:picLocks noChangeAspect="1"/>
          </p:cNvPicPr>
          <p:nvPr/>
        </p:nvPicPr>
        <p:blipFill>
          <a:blip r:embed="rId3"/>
          <a:stretch>
            <a:fillRect/>
          </a:stretch>
        </p:blipFill>
        <p:spPr>
          <a:xfrm>
            <a:off x="664531" y="2270323"/>
            <a:ext cx="797912" cy="780565"/>
          </a:xfrm>
          <a:prstGeom prst="rect">
            <a:avLst/>
          </a:prstGeom>
        </p:spPr>
      </p:pic>
      <p:pic>
        <p:nvPicPr>
          <p:cNvPr id="5" name="Picture 4" descr="Screen Shot 2017-05-15 at 11.21.24 AM.png">
            <a:extLst>
              <a:ext uri="{FF2B5EF4-FFF2-40B4-BE49-F238E27FC236}">
                <a16:creationId xmlns:a16="http://schemas.microsoft.com/office/drawing/2014/main" id="{C40F43A3-3FD4-4BBA-801C-7124E4852AF7}"/>
              </a:ext>
            </a:extLst>
          </p:cNvPr>
          <p:cNvPicPr>
            <a:picLocks noChangeAspect="1"/>
          </p:cNvPicPr>
          <p:nvPr/>
        </p:nvPicPr>
        <p:blipFill>
          <a:blip r:embed="rId4"/>
          <a:stretch>
            <a:fillRect/>
          </a:stretch>
        </p:blipFill>
        <p:spPr>
          <a:xfrm>
            <a:off x="677097" y="4425462"/>
            <a:ext cx="785346" cy="794171"/>
          </a:xfrm>
          <a:prstGeom prst="rect">
            <a:avLst/>
          </a:prstGeom>
        </p:spPr>
      </p:pic>
      <p:pic>
        <p:nvPicPr>
          <p:cNvPr id="6" name="Picture 5" descr="Screen Shot 2017-05-15 at 11.21.33 AM.png">
            <a:extLst>
              <a:ext uri="{FF2B5EF4-FFF2-40B4-BE49-F238E27FC236}">
                <a16:creationId xmlns:a16="http://schemas.microsoft.com/office/drawing/2014/main" id="{E187AE33-F36C-4767-865E-86F509EB7F09}"/>
              </a:ext>
            </a:extLst>
          </p:cNvPr>
          <p:cNvPicPr>
            <a:picLocks noChangeAspect="1"/>
          </p:cNvPicPr>
          <p:nvPr/>
        </p:nvPicPr>
        <p:blipFill>
          <a:blip r:embed="rId5"/>
          <a:stretch>
            <a:fillRect/>
          </a:stretch>
        </p:blipFill>
        <p:spPr>
          <a:xfrm>
            <a:off x="664530" y="3310641"/>
            <a:ext cx="798509" cy="780565"/>
          </a:xfrm>
          <a:prstGeom prst="rect">
            <a:avLst/>
          </a:prstGeom>
        </p:spPr>
      </p:pic>
      <p:pic>
        <p:nvPicPr>
          <p:cNvPr id="7" name="Picture 6" descr="Screen Shot 2017-05-15 at 11.21.39 AM.png">
            <a:extLst>
              <a:ext uri="{FF2B5EF4-FFF2-40B4-BE49-F238E27FC236}">
                <a16:creationId xmlns:a16="http://schemas.microsoft.com/office/drawing/2014/main" id="{B8FF86B3-5329-4C37-975D-AEED7F14917C}"/>
              </a:ext>
            </a:extLst>
          </p:cNvPr>
          <p:cNvPicPr>
            <a:picLocks noChangeAspect="1"/>
          </p:cNvPicPr>
          <p:nvPr/>
        </p:nvPicPr>
        <p:blipFill>
          <a:blip r:embed="rId6"/>
          <a:stretch>
            <a:fillRect/>
          </a:stretch>
        </p:blipFill>
        <p:spPr>
          <a:xfrm>
            <a:off x="703414" y="5604170"/>
            <a:ext cx="785346" cy="803825"/>
          </a:xfrm>
          <a:prstGeom prst="rect">
            <a:avLst/>
          </a:prstGeom>
        </p:spPr>
      </p:pic>
      <p:sp>
        <p:nvSpPr>
          <p:cNvPr id="8" name="TextBox 7">
            <a:extLst>
              <a:ext uri="{FF2B5EF4-FFF2-40B4-BE49-F238E27FC236}">
                <a16:creationId xmlns:a16="http://schemas.microsoft.com/office/drawing/2014/main" id="{DFBA50A4-A044-4CF9-8E2C-C10F753593E7}"/>
              </a:ext>
            </a:extLst>
          </p:cNvPr>
          <p:cNvSpPr txBox="1"/>
          <p:nvPr/>
        </p:nvSpPr>
        <p:spPr>
          <a:xfrm>
            <a:off x="2191181" y="1320762"/>
            <a:ext cx="39048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j-lt"/>
                <a:ea typeface="+mn-ea"/>
                <a:cs typeface="+mn-cs"/>
              </a:rPr>
              <a:t>Like the SNMMI Facebook Page </a:t>
            </a:r>
            <a:br>
              <a:rPr kumimoji="0" lang="en-US" sz="2000" b="0" i="0" u="none" strike="noStrike" kern="1200" cap="none" spc="0" normalizeH="0" baseline="0" noProof="0">
                <a:ln>
                  <a:noFill/>
                </a:ln>
                <a:solidFill>
                  <a:prstClr val="black"/>
                </a:solidFill>
                <a:effectLst/>
                <a:uLnTx/>
                <a:uFillTx/>
                <a:latin typeface="+mj-lt"/>
                <a:ea typeface="+mn-ea"/>
                <a:cs typeface="+mn-cs"/>
              </a:rPr>
            </a:br>
            <a:r>
              <a:rPr kumimoji="0" lang="en-US" sz="2000" b="0" i="0" u="none" strike="noStrike" kern="1200" cap="none" spc="0" normalizeH="0" baseline="0" noProof="0">
                <a:ln>
                  <a:noFill/>
                </a:ln>
                <a:solidFill>
                  <a:prstClr val="black"/>
                </a:solidFill>
                <a:effectLst/>
                <a:uLnTx/>
                <a:uFillTx/>
                <a:latin typeface="+mj-lt"/>
                <a:ea typeface="+mn-ea"/>
                <a:cs typeface="+mn-cs"/>
              </a:rPr>
              <a:t>www.facebook.com/</a:t>
            </a:r>
            <a:r>
              <a:rPr kumimoji="0" lang="en-US" sz="2000" b="0" i="0" u="none" strike="noStrike" kern="1200" cap="none" spc="0" normalizeH="0" baseline="0" noProof="0">
                <a:ln>
                  <a:noFill/>
                </a:ln>
                <a:solidFill>
                  <a:srgbClr val="FF0000"/>
                </a:solidFill>
                <a:effectLst/>
                <a:uLnTx/>
                <a:uFillTx/>
                <a:latin typeface="+mj-lt"/>
                <a:ea typeface="+mn-ea"/>
                <a:cs typeface="+mn-cs"/>
              </a:rPr>
              <a:t>mysnmmi</a:t>
            </a:r>
          </a:p>
        </p:txBody>
      </p:sp>
      <p:sp>
        <p:nvSpPr>
          <p:cNvPr id="9" name="Rectangle 8">
            <a:extLst>
              <a:ext uri="{FF2B5EF4-FFF2-40B4-BE49-F238E27FC236}">
                <a16:creationId xmlns:a16="http://schemas.microsoft.com/office/drawing/2014/main" id="{58E5FB23-3A06-4670-8BAA-2D5B97036352}"/>
              </a:ext>
            </a:extLst>
          </p:cNvPr>
          <p:cNvSpPr/>
          <p:nvPr/>
        </p:nvSpPr>
        <p:spPr>
          <a:xfrm>
            <a:off x="2191181" y="2506888"/>
            <a:ext cx="34115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j-lt"/>
                <a:ea typeface="+mn-ea"/>
                <a:cs typeface="+mn-cs"/>
              </a:rPr>
              <a:t>Follow </a:t>
            </a:r>
            <a:r>
              <a:rPr kumimoji="0" lang="en-US" sz="2000" b="0" i="0" u="none" strike="noStrike" kern="1200" cap="none" spc="0" normalizeH="0" baseline="0" noProof="0">
                <a:ln>
                  <a:noFill/>
                </a:ln>
                <a:solidFill>
                  <a:srgbClr val="FF0000"/>
                </a:solidFill>
                <a:effectLst/>
                <a:uLnTx/>
                <a:uFillTx/>
                <a:latin typeface="+mj-lt"/>
                <a:ea typeface="+mn-ea"/>
                <a:cs typeface="+mn-cs"/>
              </a:rPr>
              <a:t>@SNM_MI </a:t>
            </a:r>
            <a:r>
              <a:rPr kumimoji="0" lang="en-US" sz="2000" b="0" i="0" u="none" strike="noStrike" kern="1200" cap="none" spc="0" normalizeH="0" baseline="0" noProof="0">
                <a:ln>
                  <a:noFill/>
                </a:ln>
                <a:solidFill>
                  <a:prstClr val="black"/>
                </a:solidFill>
                <a:effectLst/>
                <a:uLnTx/>
                <a:uFillTx/>
                <a:latin typeface="+mj-lt"/>
                <a:ea typeface="+mn-ea"/>
                <a:cs typeface="+mn-cs"/>
              </a:rPr>
              <a:t>on Twitter</a:t>
            </a:r>
          </a:p>
        </p:txBody>
      </p:sp>
      <p:sp>
        <p:nvSpPr>
          <p:cNvPr id="10" name="Rectangle 9">
            <a:extLst>
              <a:ext uri="{FF2B5EF4-FFF2-40B4-BE49-F238E27FC236}">
                <a16:creationId xmlns:a16="http://schemas.microsoft.com/office/drawing/2014/main" id="{DC09B1F4-7CAD-4F83-8E8A-12B0D454D709}"/>
              </a:ext>
            </a:extLst>
          </p:cNvPr>
          <p:cNvSpPr/>
          <p:nvPr/>
        </p:nvSpPr>
        <p:spPr>
          <a:xfrm>
            <a:off x="2191181" y="3383320"/>
            <a:ext cx="558121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j-lt"/>
                <a:ea typeface="+mn-ea"/>
                <a:cs typeface="+mn-cs"/>
              </a:rPr>
              <a:t>Join the SNMMI LinkedIn Group by searching </a:t>
            </a:r>
            <a:r>
              <a:rPr kumimoji="0" lang="en-US" sz="2000" b="0" i="0" u="none" strike="noStrike" kern="1200" cap="none" spc="0" normalizeH="0" baseline="0" noProof="0">
                <a:ln>
                  <a:noFill/>
                </a:ln>
                <a:solidFill>
                  <a:srgbClr val="FF0000"/>
                </a:solidFill>
                <a:effectLst/>
                <a:uLnTx/>
                <a:uFillTx/>
                <a:latin typeface="+mj-lt"/>
                <a:ea typeface="+mn-ea"/>
                <a:cs typeface="+mn-cs"/>
              </a:rPr>
              <a:t>Society of Nuclear Medicine and Molecular Imaging</a:t>
            </a:r>
          </a:p>
        </p:txBody>
      </p:sp>
      <p:sp>
        <p:nvSpPr>
          <p:cNvPr id="11" name="Rectangle 10">
            <a:extLst>
              <a:ext uri="{FF2B5EF4-FFF2-40B4-BE49-F238E27FC236}">
                <a16:creationId xmlns:a16="http://schemas.microsoft.com/office/drawing/2014/main" id="{9210B5CA-D49A-4B52-9076-3C579644ABBE}"/>
              </a:ext>
            </a:extLst>
          </p:cNvPr>
          <p:cNvSpPr/>
          <p:nvPr/>
        </p:nvSpPr>
        <p:spPr>
          <a:xfrm>
            <a:off x="2171273" y="4622492"/>
            <a:ext cx="47387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j-lt"/>
                <a:ea typeface="+mn-ea"/>
                <a:cs typeface="+mn-cs"/>
              </a:rPr>
              <a:t>Subscribe to </a:t>
            </a:r>
            <a:r>
              <a:rPr kumimoji="0" lang="en-US" sz="2000" b="0" i="0" u="none" strike="noStrike" kern="1200" cap="none" spc="0" normalizeH="0" baseline="0" noProof="0">
                <a:ln>
                  <a:noFill/>
                </a:ln>
                <a:solidFill>
                  <a:srgbClr val="FF0000"/>
                </a:solidFill>
                <a:effectLst/>
                <a:uLnTx/>
                <a:uFillTx/>
                <a:latin typeface="+mj-lt"/>
                <a:ea typeface="+mn-ea"/>
                <a:cs typeface="+mn-cs"/>
              </a:rPr>
              <a:t>SNMChannel1</a:t>
            </a:r>
            <a:r>
              <a:rPr kumimoji="0" lang="en-US" sz="2000" b="0" i="0" u="none" strike="noStrike" kern="1200" cap="none" spc="0" normalizeH="0" baseline="0" noProof="0">
                <a:ln>
                  <a:noFill/>
                </a:ln>
                <a:solidFill>
                  <a:prstClr val="black"/>
                </a:solidFill>
                <a:effectLst/>
                <a:uLnTx/>
                <a:uFillTx/>
                <a:latin typeface="+mj-lt"/>
                <a:ea typeface="+mn-ea"/>
                <a:cs typeface="+mn-cs"/>
              </a:rPr>
              <a:t> on YouTube</a:t>
            </a:r>
          </a:p>
        </p:txBody>
      </p:sp>
      <p:sp>
        <p:nvSpPr>
          <p:cNvPr id="12" name="Rectangle 11">
            <a:extLst>
              <a:ext uri="{FF2B5EF4-FFF2-40B4-BE49-F238E27FC236}">
                <a16:creationId xmlns:a16="http://schemas.microsoft.com/office/drawing/2014/main" id="{6B56A72A-2479-451D-BF6A-0EBDD1F2CA53}"/>
              </a:ext>
            </a:extLst>
          </p:cNvPr>
          <p:cNvSpPr/>
          <p:nvPr/>
        </p:nvSpPr>
        <p:spPr>
          <a:xfrm>
            <a:off x="2209680" y="5806027"/>
            <a:ext cx="36102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j-lt"/>
                <a:ea typeface="+mn-ea"/>
                <a:cs typeface="+mn-cs"/>
              </a:rPr>
              <a:t>Follow </a:t>
            </a:r>
            <a:r>
              <a:rPr kumimoji="0" lang="en-US" sz="2000" b="0" i="0" u="none" strike="noStrike" kern="1200" cap="none" spc="0" normalizeH="0" baseline="0" noProof="0">
                <a:ln>
                  <a:noFill/>
                </a:ln>
                <a:solidFill>
                  <a:srgbClr val="FF0000"/>
                </a:solidFill>
                <a:effectLst/>
                <a:uLnTx/>
                <a:uFillTx/>
                <a:latin typeface="+mj-lt"/>
                <a:ea typeface="+mn-ea"/>
                <a:cs typeface="+mn-cs"/>
              </a:rPr>
              <a:t>SNM_MI</a:t>
            </a:r>
            <a:r>
              <a:rPr kumimoji="0" lang="en-US" sz="2000" b="0" i="0" u="none" strike="noStrike" kern="1200" cap="none" spc="0" normalizeH="0" baseline="0" noProof="0">
                <a:ln>
                  <a:noFill/>
                </a:ln>
                <a:solidFill>
                  <a:prstClr val="black"/>
                </a:solidFill>
                <a:effectLst/>
                <a:uLnTx/>
                <a:uFillTx/>
                <a:latin typeface="+mj-lt"/>
                <a:ea typeface="+mn-ea"/>
                <a:cs typeface="+mn-cs"/>
              </a:rPr>
              <a:t> on Instagram </a:t>
            </a:r>
          </a:p>
        </p:txBody>
      </p:sp>
      <p:pic>
        <p:nvPicPr>
          <p:cNvPr id="22" name="Picture 21" descr="A picture containing object&#10;&#10;Description automatically generated">
            <a:extLst>
              <a:ext uri="{FF2B5EF4-FFF2-40B4-BE49-F238E27FC236}">
                <a16:creationId xmlns:a16="http://schemas.microsoft.com/office/drawing/2014/main" id="{8BD386E3-9B8B-4BD5-9A53-A54F36EF5F87}"/>
              </a:ext>
            </a:extLst>
          </p:cNvPr>
          <p:cNvPicPr>
            <a:picLocks noChangeAspect="1"/>
          </p:cNvPicPr>
          <p:nvPr/>
        </p:nvPicPr>
        <p:blipFill>
          <a:blip r:embed="rId7"/>
          <a:stretch>
            <a:fillRect/>
          </a:stretch>
        </p:blipFill>
        <p:spPr>
          <a:xfrm>
            <a:off x="7510653" y="1114040"/>
            <a:ext cx="4221475" cy="5602940"/>
          </a:xfrm>
          <a:prstGeom prst="rect">
            <a:avLst/>
          </a:prstGeom>
        </p:spPr>
      </p:pic>
      <p:sp>
        <p:nvSpPr>
          <p:cNvPr id="14" name="Title 13">
            <a:extLst>
              <a:ext uri="{FF2B5EF4-FFF2-40B4-BE49-F238E27FC236}">
                <a16:creationId xmlns:a16="http://schemas.microsoft.com/office/drawing/2014/main" id="{CC8A3DEE-6324-EC26-4E82-2E13CB8452B5}"/>
              </a:ext>
            </a:extLst>
          </p:cNvPr>
          <p:cNvSpPr>
            <a:spLocks noGrp="1"/>
          </p:cNvSpPr>
          <p:nvPr>
            <p:ph type="title"/>
          </p:nvPr>
        </p:nvSpPr>
        <p:spPr>
          <a:xfrm>
            <a:off x="2021747" y="247621"/>
            <a:ext cx="9937171" cy="585810"/>
          </a:xfrm>
        </p:spPr>
        <p:txBody>
          <a:bodyPr>
            <a:normAutofit/>
          </a:bodyPr>
          <a:lstStyle/>
          <a:p>
            <a:r>
              <a:rPr lang="en-US" sz="2800"/>
              <a:t>Like, Follow, Join &amp; Subscribe</a:t>
            </a:r>
          </a:p>
        </p:txBody>
      </p:sp>
    </p:spTree>
    <p:extLst>
      <p:ext uri="{BB962C8B-B14F-4D97-AF65-F5344CB8AC3E}">
        <p14:creationId xmlns:p14="http://schemas.microsoft.com/office/powerpoint/2010/main" val="165006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DCCF-B5A2-7E87-F161-ACDE84EBB606}"/>
              </a:ext>
            </a:extLst>
          </p:cNvPr>
          <p:cNvSpPr>
            <a:spLocks noGrp="1"/>
          </p:cNvSpPr>
          <p:nvPr>
            <p:ph type="title"/>
          </p:nvPr>
        </p:nvSpPr>
        <p:spPr/>
        <p:txBody>
          <a:bodyPr/>
          <a:lstStyle/>
          <a:p>
            <a:r>
              <a:rPr lang="en-US" dirty="0"/>
              <a:t>Let’s Take a Look…</a:t>
            </a:r>
          </a:p>
        </p:txBody>
      </p:sp>
      <p:pic>
        <p:nvPicPr>
          <p:cNvPr id="4" name="Picture 3">
            <a:extLst>
              <a:ext uri="{FF2B5EF4-FFF2-40B4-BE49-F238E27FC236}">
                <a16:creationId xmlns:a16="http://schemas.microsoft.com/office/drawing/2014/main" id="{4BA0997F-195C-B1CF-9661-7C08F2B312C1}"/>
              </a:ext>
            </a:extLst>
          </p:cNvPr>
          <p:cNvPicPr>
            <a:picLocks noChangeAspect="1"/>
          </p:cNvPicPr>
          <p:nvPr/>
        </p:nvPicPr>
        <p:blipFill>
          <a:blip r:embed="rId2"/>
          <a:stretch>
            <a:fillRect/>
          </a:stretch>
        </p:blipFill>
        <p:spPr>
          <a:xfrm>
            <a:off x="101538" y="1876715"/>
            <a:ext cx="5886450" cy="4514850"/>
          </a:xfrm>
          <a:prstGeom prst="rect">
            <a:avLst/>
          </a:prstGeom>
        </p:spPr>
      </p:pic>
      <p:pic>
        <p:nvPicPr>
          <p:cNvPr id="6" name="Picture 5">
            <a:extLst>
              <a:ext uri="{FF2B5EF4-FFF2-40B4-BE49-F238E27FC236}">
                <a16:creationId xmlns:a16="http://schemas.microsoft.com/office/drawing/2014/main" id="{7C2B1211-E5CB-33E7-1596-EFBA7B114C20}"/>
              </a:ext>
            </a:extLst>
          </p:cNvPr>
          <p:cNvPicPr>
            <a:picLocks noChangeAspect="1"/>
          </p:cNvPicPr>
          <p:nvPr/>
        </p:nvPicPr>
        <p:blipFill>
          <a:blip r:embed="rId3"/>
          <a:stretch>
            <a:fillRect/>
          </a:stretch>
        </p:blipFill>
        <p:spPr>
          <a:xfrm>
            <a:off x="6096000" y="2455983"/>
            <a:ext cx="5876925" cy="3143250"/>
          </a:xfrm>
          <a:prstGeom prst="rect">
            <a:avLst/>
          </a:prstGeom>
        </p:spPr>
      </p:pic>
      <p:sp>
        <p:nvSpPr>
          <p:cNvPr id="8" name="TextBox 7">
            <a:extLst>
              <a:ext uri="{FF2B5EF4-FFF2-40B4-BE49-F238E27FC236}">
                <a16:creationId xmlns:a16="http://schemas.microsoft.com/office/drawing/2014/main" id="{B4A468CC-5079-38E0-6A98-B312797E2412}"/>
              </a:ext>
            </a:extLst>
          </p:cNvPr>
          <p:cNvSpPr txBox="1"/>
          <p:nvPr/>
        </p:nvSpPr>
        <p:spPr>
          <a:xfrm>
            <a:off x="390617" y="1077593"/>
            <a:ext cx="11194742" cy="646331"/>
          </a:xfrm>
          <a:prstGeom prst="rect">
            <a:avLst/>
          </a:prstGeom>
          <a:noFill/>
        </p:spPr>
        <p:txBody>
          <a:bodyPr wrap="square">
            <a:spAutoFit/>
          </a:bodyPr>
          <a:lstStyle/>
          <a:p>
            <a:pPr algn="ctr"/>
            <a:r>
              <a:rPr lang="en-US" b="1" i="0" u="none" strike="noStrike" baseline="0" dirty="0">
                <a:latin typeface="RobotoSlab-Bold"/>
              </a:rPr>
              <a:t>Developing new tracers and software will allow for more precise imaging and treatment based on the specific characteristics of the patient’s disease.</a:t>
            </a:r>
            <a:endParaRPr lang="en-US" dirty="0"/>
          </a:p>
        </p:txBody>
      </p:sp>
    </p:spTree>
    <p:extLst>
      <p:ext uri="{BB962C8B-B14F-4D97-AF65-F5344CB8AC3E}">
        <p14:creationId xmlns:p14="http://schemas.microsoft.com/office/powerpoint/2010/main" val="1545667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5433-07D2-2AB9-44A7-83F3CEDCAA3B}"/>
              </a:ext>
            </a:extLst>
          </p:cNvPr>
          <p:cNvSpPr>
            <a:spLocks noGrp="1"/>
          </p:cNvSpPr>
          <p:nvPr>
            <p:ph type="title"/>
          </p:nvPr>
        </p:nvSpPr>
        <p:spPr/>
        <p:txBody>
          <a:bodyPr/>
          <a:lstStyle/>
          <a:p>
            <a:r>
              <a:rPr lang="en-US" dirty="0"/>
              <a:t>Career Opportunities Within Nuclear Medicine </a:t>
            </a:r>
          </a:p>
        </p:txBody>
      </p:sp>
      <p:sp>
        <p:nvSpPr>
          <p:cNvPr id="4" name="TextBox 3">
            <a:extLst>
              <a:ext uri="{FF2B5EF4-FFF2-40B4-BE49-F238E27FC236}">
                <a16:creationId xmlns:a16="http://schemas.microsoft.com/office/drawing/2014/main" id="{35E4921A-0971-7A50-19A8-9E028AB22FEF}"/>
              </a:ext>
            </a:extLst>
          </p:cNvPr>
          <p:cNvSpPr txBox="1"/>
          <p:nvPr/>
        </p:nvSpPr>
        <p:spPr>
          <a:xfrm>
            <a:off x="6158146" y="1497573"/>
            <a:ext cx="5658034" cy="4401205"/>
          </a:xfrm>
          <a:prstGeom prst="rect">
            <a:avLst/>
          </a:prstGeom>
          <a:noFill/>
        </p:spPr>
        <p:txBody>
          <a:bodyPr wrap="square">
            <a:spAutoFit/>
          </a:bodyPr>
          <a:lstStyle/>
          <a:p>
            <a:pPr algn="l"/>
            <a:r>
              <a:rPr lang="en-US" sz="2000" b="1" i="0" dirty="0">
                <a:effectLst/>
              </a:rPr>
              <a:t>Work environment</a:t>
            </a:r>
            <a:endParaRPr lang="en-US" sz="2000" b="0" i="0" dirty="0">
              <a:effectLst/>
            </a:endParaRPr>
          </a:p>
          <a:p>
            <a:pPr algn="l"/>
            <a:r>
              <a:rPr lang="en-US" sz="2000" b="0" i="0" dirty="0">
                <a:effectLst/>
              </a:rPr>
              <a:t>Nuclear Medicine and Molecular Imaging Professionals work in a wide variety of clinical settings, such as:</a:t>
            </a:r>
          </a:p>
          <a:p>
            <a:pPr marL="285750" indent="-285750" algn="l">
              <a:buFont typeface="Arial" panose="020B0604020202020204" pitchFamily="34" charset="0"/>
              <a:buChar char="•"/>
            </a:pPr>
            <a:r>
              <a:rPr lang="en-US" sz="2000" b="0" i="0" dirty="0">
                <a:effectLst/>
              </a:rPr>
              <a:t>Community hospitals</a:t>
            </a:r>
          </a:p>
          <a:p>
            <a:pPr marL="285750" indent="-285750" algn="l">
              <a:buFont typeface="Arial" panose="020B0604020202020204" pitchFamily="34" charset="0"/>
              <a:buChar char="•"/>
            </a:pPr>
            <a:r>
              <a:rPr lang="en-US" sz="2000" b="0" i="0" dirty="0">
                <a:effectLst/>
              </a:rPr>
              <a:t>University-affiliated teaching hospitals and medical centers</a:t>
            </a:r>
          </a:p>
          <a:p>
            <a:pPr marL="285750" indent="-285750" algn="l">
              <a:buFont typeface="Arial" panose="020B0604020202020204" pitchFamily="34" charset="0"/>
              <a:buChar char="•"/>
            </a:pPr>
            <a:r>
              <a:rPr lang="en-US" sz="2000" b="0" i="0" dirty="0">
                <a:effectLst/>
              </a:rPr>
              <a:t>Outpatient imaging facilities</a:t>
            </a:r>
          </a:p>
          <a:p>
            <a:pPr marL="285750" indent="-285750" algn="l">
              <a:buFont typeface="Arial" panose="020B0604020202020204" pitchFamily="34" charset="0"/>
              <a:buChar char="•"/>
            </a:pPr>
            <a:r>
              <a:rPr lang="en-US" sz="2000" b="0" i="0" dirty="0">
                <a:effectLst/>
              </a:rPr>
              <a:t>Public health institutions</a:t>
            </a:r>
          </a:p>
          <a:p>
            <a:pPr marL="285750" indent="-285750" algn="l">
              <a:buFont typeface="Arial" panose="020B0604020202020204" pitchFamily="34" charset="0"/>
              <a:buChar char="•"/>
            </a:pPr>
            <a:r>
              <a:rPr lang="en-US" sz="2000" b="0" i="0" dirty="0">
                <a:effectLst/>
              </a:rPr>
              <a:t>Government and private research institutes</a:t>
            </a:r>
          </a:p>
          <a:p>
            <a:pPr marL="285750" indent="-285750" algn="l">
              <a:buFont typeface="Arial" panose="020B0604020202020204" pitchFamily="34" charset="0"/>
              <a:buChar char="•"/>
            </a:pPr>
            <a:r>
              <a:rPr lang="en-US" sz="2000" b="0" i="0" dirty="0">
                <a:effectLst/>
              </a:rPr>
              <a:t>Institutions (educators)</a:t>
            </a:r>
          </a:p>
          <a:p>
            <a:pPr marL="285750" indent="-285750" algn="l">
              <a:buFont typeface="Arial" panose="020B0604020202020204" pitchFamily="34" charset="0"/>
              <a:buChar char="•"/>
            </a:pPr>
            <a:r>
              <a:rPr lang="en-US" sz="2000" b="0" i="0" dirty="0">
                <a:effectLst/>
              </a:rPr>
              <a:t>Industry</a:t>
            </a:r>
          </a:p>
          <a:p>
            <a:pPr marL="285750" indent="-285750" algn="l">
              <a:buFont typeface="Arial" panose="020B0604020202020204" pitchFamily="34" charset="0"/>
              <a:buChar char="•"/>
            </a:pPr>
            <a:r>
              <a:rPr lang="en-US" sz="2000" dirty="0"/>
              <a:t>Research</a:t>
            </a:r>
          </a:p>
          <a:p>
            <a:pPr marL="285750" indent="-285750" algn="l">
              <a:buFont typeface="Arial" panose="020B0604020202020204" pitchFamily="34" charset="0"/>
              <a:buChar char="•"/>
            </a:pPr>
            <a:r>
              <a:rPr lang="en-US" sz="2000" b="0" i="0" dirty="0">
                <a:effectLst/>
              </a:rPr>
              <a:t>Lab</a:t>
            </a:r>
          </a:p>
        </p:txBody>
      </p:sp>
      <p:sp>
        <p:nvSpPr>
          <p:cNvPr id="5" name="TextBox 4">
            <a:extLst>
              <a:ext uri="{FF2B5EF4-FFF2-40B4-BE49-F238E27FC236}">
                <a16:creationId xmlns:a16="http://schemas.microsoft.com/office/drawing/2014/main" id="{BAD24BF9-A4E8-9A06-2D3A-93DD112B6F73}"/>
              </a:ext>
            </a:extLst>
          </p:cNvPr>
          <p:cNvSpPr txBox="1"/>
          <p:nvPr/>
        </p:nvSpPr>
        <p:spPr>
          <a:xfrm>
            <a:off x="495581" y="1497573"/>
            <a:ext cx="5504156" cy="5016758"/>
          </a:xfrm>
          <a:prstGeom prst="rect">
            <a:avLst/>
          </a:prstGeom>
          <a:noFill/>
        </p:spPr>
        <p:txBody>
          <a:bodyPr wrap="square" rtlCol="0">
            <a:spAutoFit/>
          </a:bodyPr>
          <a:lstStyle/>
          <a:p>
            <a:r>
              <a:rPr lang="en-US" sz="2000" b="1" dirty="0"/>
              <a:t>Career Opportunities</a:t>
            </a:r>
          </a:p>
          <a:p>
            <a:pPr marL="285750" indent="-285750">
              <a:buFont typeface="Arial" panose="020B0604020202020204" pitchFamily="34" charset="0"/>
              <a:buChar char="•"/>
            </a:pPr>
            <a:r>
              <a:rPr lang="en-US" sz="2000" dirty="0"/>
              <a:t>Physician</a:t>
            </a:r>
          </a:p>
          <a:p>
            <a:pPr marL="285750" indent="-285750">
              <a:buFont typeface="Arial" panose="020B0604020202020204" pitchFamily="34" charset="0"/>
              <a:buChar char="•"/>
            </a:pPr>
            <a:r>
              <a:rPr lang="en-US" sz="2000" dirty="0"/>
              <a:t>Technologist </a:t>
            </a:r>
          </a:p>
          <a:p>
            <a:pPr marL="285750" indent="-285750">
              <a:buFont typeface="Arial" panose="020B0604020202020204" pitchFamily="34" charset="0"/>
              <a:buChar char="•"/>
            </a:pPr>
            <a:r>
              <a:rPr lang="en-US" sz="2000" dirty="0"/>
              <a:t>Physicist </a:t>
            </a:r>
          </a:p>
          <a:p>
            <a:pPr marL="285750" indent="-285750">
              <a:buFont typeface="Arial" panose="020B0604020202020204" pitchFamily="34" charset="0"/>
              <a:buChar char="•"/>
            </a:pPr>
            <a:r>
              <a:rPr lang="en-US" sz="2000" dirty="0"/>
              <a:t>Radiochemist </a:t>
            </a:r>
          </a:p>
          <a:p>
            <a:pPr marL="285750" indent="-285750">
              <a:buFont typeface="Arial" panose="020B0604020202020204" pitchFamily="34" charset="0"/>
              <a:buChar char="•"/>
            </a:pPr>
            <a:r>
              <a:rPr lang="en-US" sz="2000" dirty="0"/>
              <a:t>Radiology Program Manager</a:t>
            </a:r>
          </a:p>
          <a:p>
            <a:pPr marL="285750" indent="-285750">
              <a:buFont typeface="Arial" panose="020B0604020202020204" pitchFamily="34" charset="0"/>
              <a:buChar char="•"/>
            </a:pPr>
            <a:r>
              <a:rPr lang="en-US" sz="2000" dirty="0"/>
              <a:t>Clinical Coordinator</a:t>
            </a:r>
          </a:p>
          <a:p>
            <a:pPr marL="285750" indent="-285750">
              <a:buFont typeface="Arial" panose="020B0604020202020204" pitchFamily="34" charset="0"/>
              <a:buChar char="•"/>
            </a:pPr>
            <a:r>
              <a:rPr lang="en-US" sz="2000" dirty="0"/>
              <a:t>Industry</a:t>
            </a:r>
          </a:p>
          <a:p>
            <a:pPr marL="285750" indent="-285750">
              <a:buFont typeface="Arial" panose="020B0604020202020204" pitchFamily="34" charset="0"/>
              <a:buChar char="•"/>
            </a:pPr>
            <a:r>
              <a:rPr lang="en-US" sz="2000" dirty="0"/>
              <a:t>Private Practice</a:t>
            </a:r>
          </a:p>
          <a:p>
            <a:pPr marL="285750" indent="-285750">
              <a:buFont typeface="Arial" panose="020B0604020202020204" pitchFamily="34" charset="0"/>
              <a:buChar char="•"/>
            </a:pPr>
            <a:r>
              <a:rPr lang="en-US" sz="2000" dirty="0"/>
              <a:t>Administrator</a:t>
            </a:r>
          </a:p>
          <a:p>
            <a:pPr marL="285750" indent="-285750">
              <a:buFont typeface="Arial" panose="020B0604020202020204" pitchFamily="34" charset="0"/>
              <a:buChar char="•"/>
            </a:pPr>
            <a:r>
              <a:rPr lang="en-US" sz="2000" dirty="0"/>
              <a:t>Program Director</a:t>
            </a:r>
          </a:p>
          <a:p>
            <a:pPr marL="285750" indent="-285750">
              <a:buFont typeface="Arial" panose="020B0604020202020204" pitchFamily="34" charset="0"/>
              <a:buChar char="•"/>
            </a:pPr>
            <a:r>
              <a:rPr lang="en-US" sz="2000" dirty="0"/>
              <a:t>Military</a:t>
            </a:r>
          </a:p>
          <a:p>
            <a:pPr marL="285750" indent="-285750">
              <a:buFont typeface="Arial" panose="020B0604020202020204" pitchFamily="34" charset="0"/>
              <a:buChar char="•"/>
            </a:pPr>
            <a:r>
              <a:rPr lang="en-US" sz="2000" dirty="0"/>
              <a:t>Research (Preclinical)</a:t>
            </a:r>
          </a:p>
          <a:p>
            <a:pPr marL="285750" indent="-285750">
              <a:buFont typeface="Arial" panose="020B0604020202020204" pitchFamily="34" charset="0"/>
              <a:buChar char="•"/>
            </a:pPr>
            <a:r>
              <a:rPr lang="en-US" sz="2000" dirty="0"/>
              <a:t>International</a:t>
            </a:r>
          </a:p>
          <a:p>
            <a:pPr marL="285750" indent="-285750">
              <a:buFont typeface="Arial" panose="020B0604020202020204" pitchFamily="34" charset="0"/>
              <a:buChar char="•"/>
            </a:pPr>
            <a:r>
              <a:rPr lang="en-US" sz="2000" dirty="0"/>
              <a:t>Management</a:t>
            </a:r>
          </a:p>
          <a:p>
            <a:pPr marL="285750" indent="-285750">
              <a:buFont typeface="Arial" panose="020B0604020202020204" pitchFamily="34" charset="0"/>
              <a:buChar char="•"/>
            </a:pPr>
            <a:r>
              <a:rPr lang="en-US" sz="2000" dirty="0"/>
              <a:t>And more…</a:t>
            </a:r>
          </a:p>
        </p:txBody>
      </p:sp>
    </p:spTree>
    <p:extLst>
      <p:ext uri="{BB962C8B-B14F-4D97-AF65-F5344CB8AC3E}">
        <p14:creationId xmlns:p14="http://schemas.microsoft.com/office/powerpoint/2010/main" val="423075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671C1-8DE6-8254-F444-5D1421FB6459}"/>
              </a:ext>
            </a:extLst>
          </p:cNvPr>
          <p:cNvSpPr>
            <a:spLocks noGrp="1"/>
          </p:cNvSpPr>
          <p:nvPr>
            <p:ph type="title"/>
          </p:nvPr>
        </p:nvSpPr>
        <p:spPr/>
        <p:txBody>
          <a:bodyPr/>
          <a:lstStyle/>
          <a:p>
            <a:r>
              <a:rPr lang="en-US" dirty="0"/>
              <a:t>Want More Information? </a:t>
            </a:r>
          </a:p>
        </p:txBody>
      </p:sp>
      <p:sp>
        <p:nvSpPr>
          <p:cNvPr id="3" name="Title 1">
            <a:extLst>
              <a:ext uri="{FF2B5EF4-FFF2-40B4-BE49-F238E27FC236}">
                <a16:creationId xmlns:a16="http://schemas.microsoft.com/office/drawing/2014/main" id="{91C080A1-6A2E-A54C-01B6-9FD66E7322A6}"/>
              </a:ext>
            </a:extLst>
          </p:cNvPr>
          <p:cNvSpPr txBox="1">
            <a:spLocks/>
          </p:cNvSpPr>
          <p:nvPr/>
        </p:nvSpPr>
        <p:spPr>
          <a:xfrm>
            <a:off x="488271" y="1340528"/>
            <a:ext cx="10813002" cy="131389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2800" b="1" i="0" kern="1200" spc="-50" baseline="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50" normalizeH="0" baseline="0" noProof="0" dirty="0">
                <a:ln>
                  <a:noFill/>
                </a:ln>
                <a:effectLst/>
                <a:uLnTx/>
                <a:uFillTx/>
                <a:latin typeface="Arial" panose="020B0604020202020204" pitchFamily="34" charset="0"/>
                <a:ea typeface="+mj-ea"/>
                <a:cs typeface="Arial" panose="020B0604020202020204" pitchFamily="34" charset="0"/>
              </a:rPr>
              <a:t>From discovering the field to maintenance of certification, the Society of Nuclear Medicine and Molecular Imaging (SNMMI) is here to provide you resources and a community throughout your entire career in nuclear medicine and molecular imaging!</a:t>
            </a:r>
            <a:endParaRPr kumimoji="0" lang="en-US" sz="3600" b="1" i="0" u="none" strike="noStrike" kern="1200" cap="none" spc="-50" normalizeH="0" baseline="0" noProof="0" dirty="0">
              <a:ln>
                <a:noFill/>
              </a:ln>
              <a:effectLst/>
              <a:uLnTx/>
              <a:uFillTx/>
              <a:latin typeface="Calibri Light" panose="020F0302020204030204"/>
              <a:ea typeface="+mj-ea"/>
              <a:cs typeface="Arial"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BFC23F48-C3CA-8484-C8C2-CB25C90AAC6F}"/>
              </a:ext>
            </a:extLst>
          </p:cNvPr>
          <p:cNvPicPr>
            <a:picLocks noChangeAspect="1"/>
          </p:cNvPicPr>
          <p:nvPr/>
        </p:nvPicPr>
        <p:blipFill>
          <a:blip r:embed="rId2"/>
          <a:stretch>
            <a:fillRect/>
          </a:stretch>
        </p:blipFill>
        <p:spPr>
          <a:xfrm>
            <a:off x="2851194" y="3365299"/>
            <a:ext cx="6489612" cy="1352002"/>
          </a:xfrm>
          <a:prstGeom prst="rect">
            <a:avLst/>
          </a:prstGeom>
        </p:spPr>
      </p:pic>
      <p:sp>
        <p:nvSpPr>
          <p:cNvPr id="8" name="TextBox 7">
            <a:extLst>
              <a:ext uri="{FF2B5EF4-FFF2-40B4-BE49-F238E27FC236}">
                <a16:creationId xmlns:a16="http://schemas.microsoft.com/office/drawing/2014/main" id="{8A39F4BB-63AD-FF87-54A7-B87A1FAA7BE6}"/>
              </a:ext>
            </a:extLst>
          </p:cNvPr>
          <p:cNvSpPr txBox="1"/>
          <p:nvPr/>
        </p:nvSpPr>
        <p:spPr>
          <a:xfrm>
            <a:off x="3203510" y="5665222"/>
            <a:ext cx="5784980" cy="830997"/>
          </a:xfrm>
          <a:prstGeom prst="rect">
            <a:avLst/>
          </a:prstGeom>
          <a:noFill/>
        </p:spPr>
        <p:txBody>
          <a:bodyPr wrap="square" rtlCol="0">
            <a:spAutoFit/>
          </a:bodyPr>
          <a:lstStyle/>
          <a:p>
            <a:pPr algn="ctr"/>
            <a:r>
              <a:rPr lang="en-US" sz="4800" dirty="0"/>
              <a:t>www.snmmi.org</a:t>
            </a:r>
          </a:p>
        </p:txBody>
      </p:sp>
    </p:spTree>
    <p:extLst>
      <p:ext uri="{BB962C8B-B14F-4D97-AF65-F5344CB8AC3E}">
        <p14:creationId xmlns:p14="http://schemas.microsoft.com/office/powerpoint/2010/main" val="92575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4C8-6F8D-40AB-9BFE-10EED091A9C5}"/>
              </a:ext>
            </a:extLst>
          </p:cNvPr>
          <p:cNvSpPr>
            <a:spLocks noGrp="1"/>
          </p:cNvSpPr>
          <p:nvPr>
            <p:ph type="title"/>
          </p:nvPr>
        </p:nvSpPr>
        <p:spPr/>
        <p:txBody>
          <a:bodyPr>
            <a:normAutofit/>
          </a:bodyPr>
          <a:lstStyle/>
          <a:p>
            <a:r>
              <a:rPr lang="en-US" sz="2800" dirty="0">
                <a:latin typeface="Futura"/>
              </a:rPr>
              <a:t>Why Join SNMMI Now? </a:t>
            </a:r>
          </a:p>
        </p:txBody>
      </p:sp>
      <p:sp>
        <p:nvSpPr>
          <p:cNvPr id="3" name="Rectangle 2">
            <a:extLst>
              <a:ext uri="{FF2B5EF4-FFF2-40B4-BE49-F238E27FC236}">
                <a16:creationId xmlns:a16="http://schemas.microsoft.com/office/drawing/2014/main" id="{4DFBFF76-DDC0-48DA-ADD3-D8682B86DA72}"/>
              </a:ext>
            </a:extLst>
          </p:cNvPr>
          <p:cNvSpPr/>
          <p:nvPr/>
        </p:nvSpPr>
        <p:spPr>
          <a:xfrm>
            <a:off x="0" y="1051155"/>
            <a:ext cx="12192000" cy="335476"/>
          </a:xfrm>
          <a:prstGeom prst="rect">
            <a:avLst/>
          </a:prstGeom>
        </p:spPr>
        <p:txBody>
          <a:bodyPr wrap="square" lIns="91440" tIns="45720" rIns="91440" bIns="45720" anchor="t">
            <a:spAutoFit/>
          </a:bodyPr>
          <a:lstStyle/>
          <a:p>
            <a:pPr marR="0" lvl="0"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effectLst/>
                <a:uLnTx/>
                <a:uFillTx/>
                <a:latin typeface="Futura"/>
                <a:ea typeface="Calibri" panose="020F0502020204030204" pitchFamily="34" charset="0"/>
                <a:cs typeface="Arial"/>
              </a:rPr>
              <a:t>SNMMI membership offers an unparalleled opportunity to partake in peer-to-peer learning, networking, and collaboration</a:t>
            </a:r>
            <a:r>
              <a:rPr lang="en-US" sz="1600">
                <a:latin typeface="Futura"/>
                <a:ea typeface="Calibri" panose="020F0502020204030204" pitchFamily="34" charset="0"/>
                <a:cs typeface="Arial"/>
              </a:rPr>
              <a:t>.</a:t>
            </a:r>
            <a:endParaRPr kumimoji="0" lang="en-US" sz="1600" b="0" i="0" u="none" strike="noStrike" kern="1200" cap="none" spc="0" normalizeH="0" baseline="0" noProof="0">
              <a:ln>
                <a:noFill/>
              </a:ln>
              <a:solidFill>
                <a:prstClr val="black"/>
              </a:solidFill>
              <a:effectLst/>
              <a:uLnTx/>
              <a:uFillTx/>
              <a:latin typeface="Futura"/>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C354C89-2960-4E6A-AE5F-9D3BC6BE302D}"/>
              </a:ext>
            </a:extLst>
          </p:cNvPr>
          <p:cNvSpPr/>
          <p:nvPr/>
        </p:nvSpPr>
        <p:spPr>
          <a:xfrm>
            <a:off x="639797" y="4166736"/>
            <a:ext cx="3658826" cy="2361993"/>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lang="en-US" dirty="0">
                <a:latin typeface="Futura"/>
                <a:ea typeface="Calibri" panose="020F0502020204030204" pitchFamily="34" charset="0"/>
                <a:cs typeface="Arial"/>
              </a:rPr>
              <a:t>14,000</a:t>
            </a:r>
            <a:r>
              <a:rPr kumimoji="0" lang="en-US" sz="1800" b="0" i="0" u="none" strike="noStrike" kern="1200" cap="none" spc="0" normalizeH="0" baseline="0" noProof="0" dirty="0">
                <a:ln>
                  <a:noFill/>
                </a:ln>
                <a:effectLst/>
                <a:uLnTx/>
                <a:uFillTx/>
                <a:latin typeface="Futura"/>
                <a:ea typeface="Calibri" panose="020F0502020204030204" pitchFamily="34" charset="0"/>
                <a:cs typeface="Arial"/>
              </a:rPr>
              <a:t>+ members</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effectLst/>
                <a:uLnTx/>
                <a:uFillTx/>
                <a:latin typeface="Futura"/>
                <a:ea typeface="Calibri" panose="020F0502020204030204" pitchFamily="34" charset="0"/>
                <a:cs typeface="Arial"/>
              </a:rPr>
              <a:t>Representing 90+ countries</a:t>
            </a:r>
            <a:endParaRPr lang="en-US" sz="1800" b="0" i="0" u="none" strike="noStrike" kern="1200" cap="none" spc="0" normalizeH="0" baseline="0" noProof="0" dirty="0">
              <a:ln>
                <a:noFill/>
              </a:ln>
              <a:effectLst/>
              <a:uLnTx/>
              <a:uFillTx/>
              <a:latin typeface="Futura"/>
              <a:ea typeface="Calibri" panose="020F0502020204030204" pitchFamily="34" charset="0"/>
              <a:cs typeface="Arial"/>
            </a:endParaRPr>
          </a:p>
          <a:p>
            <a:pPr marL="457200" defTabSz="914400">
              <a:lnSpc>
                <a:spcPct val="107000"/>
              </a:lnSpc>
              <a:spcAft>
                <a:spcPts val="800"/>
              </a:spcAft>
              <a:defRPr/>
            </a:pPr>
            <a:r>
              <a:rPr kumimoji="0" lang="en-US" sz="1800" b="0" i="0" u="none" strike="noStrike" kern="1200" cap="none" spc="0" normalizeH="0" baseline="0" noProof="0" dirty="0">
                <a:ln>
                  <a:noFill/>
                </a:ln>
                <a:effectLst/>
                <a:uLnTx/>
                <a:uFillTx/>
                <a:latin typeface="Futura"/>
                <a:ea typeface="Calibri" panose="020F0502020204030204" pitchFamily="34" charset="0"/>
                <a:cs typeface="Arial"/>
              </a:rPr>
              <a:t>13 domestic chapters</a:t>
            </a:r>
            <a:r>
              <a:rPr lang="en-US" dirty="0">
                <a:latin typeface="Futura"/>
                <a:ea typeface="Calibri" panose="020F0502020204030204" pitchFamily="34" charset="0"/>
                <a:cs typeface="Arial"/>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effectLst/>
                <a:uLnTx/>
                <a:uFillTx/>
                <a:latin typeface="Futura"/>
                <a:ea typeface="Calibri" panose="020F0502020204030204" pitchFamily="34" charset="0"/>
                <a:cs typeface="Arial"/>
              </a:rPr>
              <a:t>9 specialty councils</a:t>
            </a:r>
            <a:r>
              <a:rPr lang="en-US" dirty="0">
                <a:latin typeface="Futura"/>
                <a:ea typeface="Calibri" panose="020F0502020204030204" pitchFamily="34" charset="0"/>
                <a:cs typeface="Arial"/>
              </a:rPr>
              <a:t> </a:t>
            </a:r>
            <a:endParaRPr lang="en-US" sz="1800" b="0" i="0" u="none" strike="noStrike" kern="1200" cap="none" spc="0" normalizeH="0" baseline="0" noProof="0" dirty="0">
              <a:ln>
                <a:noFill/>
              </a:ln>
              <a:effectLst/>
              <a:uLnTx/>
              <a:uFillTx/>
              <a:latin typeface="Futura"/>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effectLst/>
                <a:uLnTx/>
                <a:uFillTx/>
                <a:latin typeface="Futura"/>
                <a:ea typeface="Calibri" panose="020F0502020204030204" pitchFamily="34" charset="0"/>
                <a:cs typeface="Arial"/>
              </a:rPr>
              <a:t>3 centers of excellence</a:t>
            </a:r>
            <a:endParaRPr lang="en-US" sz="1800" b="0" i="0" u="none" strike="noStrike" kern="1200" cap="none" spc="0" normalizeH="0" baseline="0" noProof="0" dirty="0">
              <a:ln>
                <a:noFill/>
              </a:ln>
              <a:effectLst/>
              <a:uLnTx/>
              <a:uFillTx/>
              <a:latin typeface="Futura"/>
              <a:ea typeface="Calibri" panose="020F0502020204030204" pitchFamily="34" charset="0"/>
              <a:cs typeface="Arial"/>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effectLst/>
                <a:uLnTx/>
                <a:uFillTx/>
                <a:latin typeface="Futura"/>
                <a:ea typeface="Calibri" panose="020F0502020204030204" pitchFamily="34" charset="0"/>
                <a:cs typeface="Arial"/>
              </a:rPr>
              <a:t>… And 1 member like </a:t>
            </a:r>
            <a:r>
              <a:rPr kumimoji="0" lang="en-US" sz="1800" b="1" i="0" u="none" strike="noStrike" kern="1200" cap="none" spc="0" normalizeH="0" baseline="0" noProof="0" dirty="0">
                <a:ln>
                  <a:noFill/>
                </a:ln>
                <a:solidFill>
                  <a:srgbClr val="FF0000"/>
                </a:solidFill>
                <a:effectLst/>
                <a:uLnTx/>
                <a:uFillTx/>
                <a:latin typeface="Futura"/>
                <a:ea typeface="Calibri" panose="020F0502020204030204" pitchFamily="34" charset="0"/>
                <a:cs typeface="Arial"/>
              </a:rPr>
              <a:t>YOU!</a:t>
            </a:r>
            <a:endParaRPr lang="en-US" sz="1800" b="1" i="0" u="none" strike="noStrike" kern="1200" cap="none" spc="0" normalizeH="0" baseline="0" noProof="0" dirty="0">
              <a:ln>
                <a:noFill/>
              </a:ln>
              <a:solidFill>
                <a:srgbClr val="FF0000"/>
              </a:solidFill>
              <a:effectLst/>
              <a:uLnTx/>
              <a:uFillTx/>
              <a:latin typeface="Futura"/>
              <a:ea typeface="Calibri" panose="020F0502020204030204" pitchFamily="34" charset="0"/>
              <a:cs typeface="Arial"/>
            </a:endParaRPr>
          </a:p>
        </p:txBody>
      </p:sp>
      <p:pic>
        <p:nvPicPr>
          <p:cNvPr id="5" name="Picture 4" descr="A picture containing object&#10;&#10;Description automatically generated">
            <a:extLst>
              <a:ext uri="{FF2B5EF4-FFF2-40B4-BE49-F238E27FC236}">
                <a16:creationId xmlns:a16="http://schemas.microsoft.com/office/drawing/2014/main" id="{E9CA580C-C61A-4CD9-B88A-790F2227F59C}"/>
              </a:ext>
            </a:extLst>
          </p:cNvPr>
          <p:cNvPicPr>
            <a:picLocks noChangeAspect="1"/>
          </p:cNvPicPr>
          <p:nvPr/>
        </p:nvPicPr>
        <p:blipFill>
          <a:blip r:embed="rId2"/>
          <a:stretch>
            <a:fillRect/>
          </a:stretch>
        </p:blipFill>
        <p:spPr>
          <a:xfrm rot="16200000">
            <a:off x="800733" y="4271061"/>
            <a:ext cx="238199" cy="196178"/>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CDFDB0BB-0F56-4609-9E9F-C990D99DF211}"/>
              </a:ext>
            </a:extLst>
          </p:cNvPr>
          <p:cNvPicPr>
            <a:picLocks noChangeAspect="1"/>
          </p:cNvPicPr>
          <p:nvPr/>
        </p:nvPicPr>
        <p:blipFill>
          <a:blip r:embed="rId2"/>
          <a:stretch>
            <a:fillRect/>
          </a:stretch>
        </p:blipFill>
        <p:spPr>
          <a:xfrm rot="16200000">
            <a:off x="800733" y="4661647"/>
            <a:ext cx="238199" cy="196178"/>
          </a:xfrm>
          <a:prstGeom prst="rect">
            <a:avLst/>
          </a:prstGeom>
        </p:spPr>
      </p:pic>
      <p:pic>
        <p:nvPicPr>
          <p:cNvPr id="8" name="Picture 7" descr="A picture containing object&#10;&#10;Description automatically generated">
            <a:extLst>
              <a:ext uri="{FF2B5EF4-FFF2-40B4-BE49-F238E27FC236}">
                <a16:creationId xmlns:a16="http://schemas.microsoft.com/office/drawing/2014/main" id="{8BFDB9CF-5DE2-40B2-B78F-24F3212A7C09}"/>
              </a:ext>
            </a:extLst>
          </p:cNvPr>
          <p:cNvPicPr>
            <a:picLocks noChangeAspect="1"/>
          </p:cNvPicPr>
          <p:nvPr/>
        </p:nvPicPr>
        <p:blipFill>
          <a:blip r:embed="rId2"/>
          <a:stretch>
            <a:fillRect/>
          </a:stretch>
        </p:blipFill>
        <p:spPr>
          <a:xfrm rot="16200000">
            <a:off x="800734" y="5045484"/>
            <a:ext cx="238199" cy="196178"/>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51630652-2D63-4AD1-9E46-C03A8D3283E0}"/>
              </a:ext>
            </a:extLst>
          </p:cNvPr>
          <p:cNvPicPr>
            <a:picLocks noChangeAspect="1"/>
          </p:cNvPicPr>
          <p:nvPr/>
        </p:nvPicPr>
        <p:blipFill>
          <a:blip r:embed="rId2"/>
          <a:stretch>
            <a:fillRect/>
          </a:stretch>
        </p:blipFill>
        <p:spPr>
          <a:xfrm rot="16200000">
            <a:off x="800736" y="5473129"/>
            <a:ext cx="238199" cy="196178"/>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B909006E-59CE-4739-8AD9-0535AA0383C6}"/>
              </a:ext>
            </a:extLst>
          </p:cNvPr>
          <p:cNvPicPr>
            <a:picLocks noChangeAspect="1"/>
          </p:cNvPicPr>
          <p:nvPr/>
        </p:nvPicPr>
        <p:blipFill>
          <a:blip r:embed="rId2"/>
          <a:stretch>
            <a:fillRect/>
          </a:stretch>
        </p:blipFill>
        <p:spPr>
          <a:xfrm rot="16200000">
            <a:off x="800733" y="5865886"/>
            <a:ext cx="238199" cy="196178"/>
          </a:xfrm>
          <a:prstGeom prst="rect">
            <a:avLst/>
          </a:prstGeom>
        </p:spPr>
      </p:pic>
      <p:sp>
        <p:nvSpPr>
          <p:cNvPr id="11" name="Rectangle 10">
            <a:extLst>
              <a:ext uri="{FF2B5EF4-FFF2-40B4-BE49-F238E27FC236}">
                <a16:creationId xmlns:a16="http://schemas.microsoft.com/office/drawing/2014/main" id="{F213FC8A-D469-4940-A9CE-A03C37B846E6}"/>
              </a:ext>
            </a:extLst>
          </p:cNvPr>
          <p:cNvSpPr/>
          <p:nvPr/>
        </p:nvSpPr>
        <p:spPr>
          <a:xfrm>
            <a:off x="6350705" y="1644431"/>
            <a:ext cx="5659043" cy="1950277"/>
          </a:xfrm>
          <a:prstGeom prst="rect">
            <a:avLst/>
          </a:prstGeom>
        </p:spPr>
        <p:txBody>
          <a:bodyPr wrap="square">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b="1" i="0" u="none" strike="noStrike" kern="1200" cap="none" spc="0" normalizeH="0" baseline="0" noProof="0">
                <a:ln>
                  <a:noFill/>
                </a:ln>
                <a:solidFill>
                  <a:srgbClr val="D7272E"/>
                </a:solidFill>
                <a:effectLst/>
                <a:uLnTx/>
                <a:uFillTx/>
                <a:latin typeface="Futura"/>
                <a:ea typeface="Calibri" panose="020F0502020204030204" pitchFamily="34" charset="0"/>
                <a:cs typeface="Arial" panose="020B0604020202020204" pitchFamily="34" charset="0"/>
              </a:rPr>
              <a:t>Councils and Centers</a:t>
            </a:r>
            <a:endParaRPr kumimoji="0" lang="en-US" b="0" i="0" u="none" strike="noStrike" kern="1200" cap="none" spc="0" normalizeH="0" baseline="0" noProof="0">
              <a:ln>
                <a:noFill/>
              </a:ln>
              <a:solidFill>
                <a:srgbClr val="D7272E"/>
              </a:solidFill>
              <a:effectLst/>
              <a:uLnTx/>
              <a:uFillTx/>
              <a:latin typeface="Futura"/>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b="0" i="0" u="none" strike="noStrike" kern="1200" cap="none" spc="0" normalizeH="0" baseline="0" noProof="0">
                <a:ln>
                  <a:noFill/>
                </a:ln>
                <a:solidFill>
                  <a:prstClr val="black"/>
                </a:solidFill>
                <a:effectLst/>
                <a:uLnTx/>
                <a:uFillTx/>
                <a:latin typeface="Futura"/>
                <a:ea typeface="Calibri" panose="020F0502020204030204" pitchFamily="34" charset="0"/>
                <a:cs typeface="Arial" panose="020B0604020202020204" pitchFamily="34" charset="0"/>
              </a:rPr>
              <a:t>Enhance your network through affiliation with an SNMMI council or center of excellence. These groups provide professional networking and educational programs in various specialty areas.</a:t>
            </a:r>
          </a:p>
        </p:txBody>
      </p:sp>
      <p:pic>
        <p:nvPicPr>
          <p:cNvPr id="16" name="Picture 15" descr="A group of people posing for a photo&#10;&#10;Description automatically generated">
            <a:extLst>
              <a:ext uri="{FF2B5EF4-FFF2-40B4-BE49-F238E27FC236}">
                <a16:creationId xmlns:a16="http://schemas.microsoft.com/office/drawing/2014/main" id="{6AAB8447-B29B-4E6B-804E-D2C18251BFB1}"/>
              </a:ext>
            </a:extLst>
          </p:cNvPr>
          <p:cNvPicPr>
            <a:picLocks noChangeAspect="1"/>
          </p:cNvPicPr>
          <p:nvPr/>
        </p:nvPicPr>
        <p:blipFill>
          <a:blip r:embed="rId3"/>
          <a:stretch>
            <a:fillRect/>
          </a:stretch>
        </p:blipFill>
        <p:spPr>
          <a:xfrm>
            <a:off x="4876800" y="4369151"/>
            <a:ext cx="7315200" cy="2462784"/>
          </a:xfrm>
          <a:prstGeom prst="rect">
            <a:avLst/>
          </a:prstGeom>
        </p:spPr>
      </p:pic>
      <p:sp>
        <p:nvSpPr>
          <p:cNvPr id="17" name="Rectangle 16">
            <a:extLst>
              <a:ext uri="{FF2B5EF4-FFF2-40B4-BE49-F238E27FC236}">
                <a16:creationId xmlns:a16="http://schemas.microsoft.com/office/drawing/2014/main" id="{C1682874-248F-469E-8B8A-3B66BBC7E0EC}"/>
              </a:ext>
            </a:extLst>
          </p:cNvPr>
          <p:cNvSpPr/>
          <p:nvPr/>
        </p:nvSpPr>
        <p:spPr>
          <a:xfrm>
            <a:off x="46652" y="1644431"/>
            <a:ext cx="6467269" cy="2246641"/>
          </a:xfrm>
          <a:prstGeom prst="rect">
            <a:avLst/>
          </a:prstGeom>
        </p:spPr>
        <p:txBody>
          <a:bodyPr wrap="square">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D7272E"/>
                </a:solidFill>
                <a:effectLst/>
                <a:uLnTx/>
                <a:uFillTx/>
                <a:latin typeface="Futura"/>
                <a:ea typeface="Calibri" panose="020F0502020204030204" pitchFamily="34" charset="0"/>
                <a:cs typeface="Arial" panose="020B0604020202020204" pitchFamily="34" charset="0"/>
              </a:rPr>
              <a:t>Local Chapters</a:t>
            </a:r>
            <a:endParaRPr kumimoji="0" lang="en-US" sz="1800" b="0" i="0" u="none" strike="noStrike" kern="1200" cap="none" spc="0" normalizeH="0" baseline="0" noProof="0">
              <a:ln>
                <a:noFill/>
              </a:ln>
              <a:solidFill>
                <a:srgbClr val="D7272E"/>
              </a:solidFill>
              <a:effectLst/>
              <a:uLnTx/>
              <a:uFillTx/>
              <a:latin typeface="Futura"/>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Futura"/>
                <a:ea typeface="Calibri" panose="020F0502020204030204" pitchFamily="34" charset="0"/>
                <a:cs typeface="Arial" panose="020B0604020202020204" pitchFamily="34" charset="0"/>
              </a:rPr>
              <a:t>SNMMI chapters are assigned to members within the USA and Canada to provide additional resources and networking opportunities at the local level. Chapters allow members to connect with peers in a regional setting while working on issues unique to their local area. </a:t>
            </a:r>
          </a:p>
        </p:txBody>
      </p:sp>
    </p:spTree>
    <p:extLst>
      <p:ext uri="{BB962C8B-B14F-4D97-AF65-F5344CB8AC3E}">
        <p14:creationId xmlns:p14="http://schemas.microsoft.com/office/powerpoint/2010/main" val="290410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6096000" y="3328147"/>
            <a:ext cx="4785191" cy="3792263"/>
          </a:xfrm>
          <a:custGeom>
            <a:avLst/>
            <a:gdLst/>
            <a:ahLst/>
            <a:cxnLst/>
            <a:rect l="l" t="t" r="r" b="b"/>
            <a:pathLst>
              <a:path w="5423216" h="4297898">
                <a:moveTo>
                  <a:pt x="0" y="0"/>
                </a:moveTo>
                <a:lnTo>
                  <a:pt x="5423216" y="0"/>
                </a:lnTo>
                <a:lnTo>
                  <a:pt x="5423216" y="4297898"/>
                </a:lnTo>
                <a:lnTo>
                  <a:pt x="0" y="4297898"/>
                </a:lnTo>
                <a:lnTo>
                  <a:pt x="0" y="0"/>
                </a:lnTo>
                <a:close/>
              </a:path>
            </a:pathLst>
          </a:custGeom>
          <a:blipFill>
            <a:blip r:embed="rId2">
              <a:alphaModFix amt="41000"/>
              <a:extLst>
                <a:ext uri="{96DAC541-7B7A-43D3-8B79-37D633B846F1}">
                  <asvg:svgBlip xmlns:asvg="http://schemas.microsoft.com/office/drawing/2016/SVG/main" r:embed="rId3"/>
                </a:ext>
              </a:extLst>
            </a:blip>
            <a:stretch>
              <a:fillRect/>
            </a:stretch>
          </a:blipFill>
        </p:spPr>
        <p:txBody>
          <a:bodyPr/>
          <a:lstStyle/>
          <a:p>
            <a:pPr defTabSz="806867"/>
            <a:endParaRPr lang="en-US" sz="1588">
              <a:solidFill>
                <a:prstClr val="black"/>
              </a:solidFill>
              <a:latin typeface="Calibri"/>
            </a:endParaRPr>
          </a:p>
        </p:txBody>
      </p:sp>
      <p:grpSp>
        <p:nvGrpSpPr>
          <p:cNvPr id="3" name="Group 3"/>
          <p:cNvGrpSpPr/>
          <p:nvPr/>
        </p:nvGrpSpPr>
        <p:grpSpPr>
          <a:xfrm>
            <a:off x="1310809" y="3951958"/>
            <a:ext cx="4002128" cy="509014"/>
            <a:chOff x="0" y="0"/>
            <a:chExt cx="5192395" cy="660400"/>
          </a:xfrm>
        </p:grpSpPr>
        <p:sp>
          <p:nvSpPr>
            <p:cNvPr id="4" name="Freeform 4"/>
            <p:cNvSpPr/>
            <p:nvPr/>
          </p:nvSpPr>
          <p:spPr>
            <a:xfrm>
              <a:off x="0" y="0"/>
              <a:ext cx="5192395" cy="660400"/>
            </a:xfrm>
            <a:custGeom>
              <a:avLst/>
              <a:gdLst/>
              <a:ahLst/>
              <a:cxnLst/>
              <a:rect l="l" t="t" r="r" b="b"/>
              <a:pathLst>
                <a:path w="5192395" h="660400">
                  <a:moveTo>
                    <a:pt x="5067935" y="660400"/>
                  </a:moveTo>
                  <a:lnTo>
                    <a:pt x="124460" y="660400"/>
                  </a:lnTo>
                  <a:cubicBezTo>
                    <a:pt x="55880" y="660400"/>
                    <a:pt x="0" y="604520"/>
                    <a:pt x="0" y="535940"/>
                  </a:cubicBezTo>
                  <a:lnTo>
                    <a:pt x="0" y="124460"/>
                  </a:lnTo>
                  <a:cubicBezTo>
                    <a:pt x="0" y="55880"/>
                    <a:pt x="55880" y="0"/>
                    <a:pt x="124460" y="0"/>
                  </a:cubicBezTo>
                  <a:lnTo>
                    <a:pt x="5067935" y="0"/>
                  </a:lnTo>
                  <a:cubicBezTo>
                    <a:pt x="5136515" y="0"/>
                    <a:pt x="5192395" y="55880"/>
                    <a:pt x="5192395" y="124460"/>
                  </a:cubicBezTo>
                  <a:lnTo>
                    <a:pt x="5192395" y="535940"/>
                  </a:lnTo>
                  <a:cubicBezTo>
                    <a:pt x="5192395" y="604520"/>
                    <a:pt x="5136515" y="660400"/>
                    <a:pt x="5067935" y="660400"/>
                  </a:cubicBezTo>
                  <a:close/>
                </a:path>
              </a:pathLst>
            </a:custGeom>
            <a:solidFill>
              <a:srgbClr val="9ED2C5"/>
            </a:solidFill>
          </p:spPr>
          <p:txBody>
            <a:bodyPr/>
            <a:lstStyle/>
            <a:p>
              <a:pPr defTabSz="806867"/>
              <a:endParaRPr lang="en-US" sz="1588">
                <a:solidFill>
                  <a:prstClr val="black"/>
                </a:solidFill>
                <a:latin typeface="Calibri"/>
              </a:endParaRPr>
            </a:p>
          </p:txBody>
        </p:sp>
      </p:grpSp>
      <p:sp>
        <p:nvSpPr>
          <p:cNvPr id="5" name="Freeform 5"/>
          <p:cNvSpPr/>
          <p:nvPr/>
        </p:nvSpPr>
        <p:spPr>
          <a:xfrm>
            <a:off x="2095893" y="5444105"/>
            <a:ext cx="378676" cy="377255"/>
          </a:xfrm>
          <a:custGeom>
            <a:avLst/>
            <a:gdLst/>
            <a:ahLst/>
            <a:cxnLst/>
            <a:rect l="l" t="t" r="r" b="b"/>
            <a:pathLst>
              <a:path w="429166" h="427556">
                <a:moveTo>
                  <a:pt x="0" y="0"/>
                </a:moveTo>
                <a:lnTo>
                  <a:pt x="429166" y="0"/>
                </a:lnTo>
                <a:lnTo>
                  <a:pt x="429166" y="427557"/>
                </a:lnTo>
                <a:lnTo>
                  <a:pt x="0" y="427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06867"/>
            <a:endParaRPr lang="en-US" sz="1588">
              <a:solidFill>
                <a:prstClr val="black"/>
              </a:solidFill>
              <a:latin typeface="Calibri"/>
            </a:endParaRPr>
          </a:p>
        </p:txBody>
      </p:sp>
      <p:sp>
        <p:nvSpPr>
          <p:cNvPr id="6" name="Freeform 6"/>
          <p:cNvSpPr/>
          <p:nvPr/>
        </p:nvSpPr>
        <p:spPr>
          <a:xfrm>
            <a:off x="2091944" y="6185055"/>
            <a:ext cx="362566" cy="395168"/>
          </a:xfrm>
          <a:custGeom>
            <a:avLst/>
            <a:gdLst/>
            <a:ahLst/>
            <a:cxnLst/>
            <a:rect l="l" t="t" r="r" b="b"/>
            <a:pathLst>
              <a:path w="410908" h="447857">
                <a:moveTo>
                  <a:pt x="0" y="0"/>
                </a:moveTo>
                <a:lnTo>
                  <a:pt x="410908" y="0"/>
                </a:lnTo>
                <a:lnTo>
                  <a:pt x="410908" y="447857"/>
                </a:lnTo>
                <a:lnTo>
                  <a:pt x="0" y="4478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06867"/>
            <a:endParaRPr lang="en-US" sz="1588">
              <a:solidFill>
                <a:prstClr val="black"/>
              </a:solidFill>
              <a:latin typeface="Calibri"/>
            </a:endParaRPr>
          </a:p>
        </p:txBody>
      </p:sp>
      <p:sp>
        <p:nvSpPr>
          <p:cNvPr id="7" name="Freeform 7"/>
          <p:cNvSpPr/>
          <p:nvPr/>
        </p:nvSpPr>
        <p:spPr>
          <a:xfrm>
            <a:off x="9239864" y="170276"/>
            <a:ext cx="1031050" cy="1031050"/>
          </a:xfrm>
          <a:custGeom>
            <a:avLst/>
            <a:gdLst/>
            <a:ahLst/>
            <a:cxnLst/>
            <a:rect l="l" t="t" r="r" b="b"/>
            <a:pathLst>
              <a:path w="1168523" h="1168523">
                <a:moveTo>
                  <a:pt x="0" y="0"/>
                </a:moveTo>
                <a:lnTo>
                  <a:pt x="1168523" y="0"/>
                </a:lnTo>
                <a:lnTo>
                  <a:pt x="1168523" y="1168522"/>
                </a:lnTo>
                <a:lnTo>
                  <a:pt x="0" y="1168522"/>
                </a:lnTo>
                <a:lnTo>
                  <a:pt x="0" y="0"/>
                </a:lnTo>
                <a:close/>
              </a:path>
            </a:pathLst>
          </a:custGeom>
          <a:blipFill>
            <a:blip r:embed="rId8"/>
            <a:stretch>
              <a:fillRect/>
            </a:stretch>
          </a:blipFill>
        </p:spPr>
        <p:txBody>
          <a:bodyPr/>
          <a:lstStyle/>
          <a:p>
            <a:pPr defTabSz="806867"/>
            <a:endParaRPr lang="en-US" sz="1588">
              <a:solidFill>
                <a:prstClr val="black"/>
              </a:solidFill>
              <a:latin typeface="Calibri"/>
            </a:endParaRPr>
          </a:p>
        </p:txBody>
      </p:sp>
      <p:sp>
        <p:nvSpPr>
          <p:cNvPr id="8" name="Freeform 8"/>
          <p:cNvSpPr/>
          <p:nvPr/>
        </p:nvSpPr>
        <p:spPr>
          <a:xfrm>
            <a:off x="6909677" y="3967110"/>
            <a:ext cx="3929492" cy="2613112"/>
          </a:xfrm>
          <a:custGeom>
            <a:avLst/>
            <a:gdLst/>
            <a:ahLst/>
            <a:cxnLst/>
            <a:rect l="l" t="t" r="r" b="b"/>
            <a:pathLst>
              <a:path w="4453424" h="2961527">
                <a:moveTo>
                  <a:pt x="0" y="0"/>
                </a:moveTo>
                <a:lnTo>
                  <a:pt x="4453424" y="0"/>
                </a:lnTo>
                <a:lnTo>
                  <a:pt x="4453424" y="2961527"/>
                </a:lnTo>
                <a:lnTo>
                  <a:pt x="0" y="29615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06867"/>
            <a:endParaRPr lang="en-US" sz="1588">
              <a:solidFill>
                <a:prstClr val="black"/>
              </a:solidFill>
              <a:latin typeface="Calibri"/>
            </a:endParaRPr>
          </a:p>
        </p:txBody>
      </p:sp>
      <p:sp>
        <p:nvSpPr>
          <p:cNvPr id="9" name="TextBox 9"/>
          <p:cNvSpPr txBox="1"/>
          <p:nvPr/>
        </p:nvSpPr>
        <p:spPr>
          <a:xfrm>
            <a:off x="1988090" y="1613299"/>
            <a:ext cx="4626798" cy="316946"/>
          </a:xfrm>
          <a:prstGeom prst="rect">
            <a:avLst/>
          </a:prstGeom>
        </p:spPr>
        <p:txBody>
          <a:bodyPr lIns="0" tIns="0" rIns="0" bIns="0" rtlCol="0" anchor="t">
            <a:spAutoFit/>
          </a:bodyPr>
          <a:lstStyle/>
          <a:p>
            <a:pPr defTabSz="806867">
              <a:lnSpc>
                <a:spcPts val="2745"/>
              </a:lnSpc>
            </a:pPr>
            <a:r>
              <a:rPr lang="en-US" sz="1961">
                <a:solidFill>
                  <a:srgbClr val="004E7C"/>
                </a:solidFill>
                <a:latin typeface="Codec Pro ExtraBold"/>
                <a:ea typeface="Codec Pro ExtraBold"/>
                <a:cs typeface="Codec Pro ExtraBold"/>
                <a:sym typeface="Codec Pro ExtraBold"/>
              </a:rPr>
              <a:t>FIRST 5 YEARS OUT OF PROGRAM</a:t>
            </a:r>
          </a:p>
        </p:txBody>
      </p:sp>
      <p:sp>
        <p:nvSpPr>
          <p:cNvPr id="10" name="TextBox 10"/>
          <p:cNvSpPr txBox="1"/>
          <p:nvPr/>
        </p:nvSpPr>
        <p:spPr>
          <a:xfrm>
            <a:off x="1930791" y="402994"/>
            <a:ext cx="6367867" cy="1205458"/>
          </a:xfrm>
          <a:prstGeom prst="rect">
            <a:avLst/>
          </a:prstGeom>
        </p:spPr>
        <p:txBody>
          <a:bodyPr lIns="0" tIns="0" rIns="0" bIns="0" rtlCol="0" anchor="t">
            <a:spAutoFit/>
          </a:bodyPr>
          <a:lstStyle/>
          <a:p>
            <a:pPr defTabSz="806867">
              <a:lnSpc>
                <a:spcPts val="4652"/>
              </a:lnSpc>
            </a:pPr>
            <a:r>
              <a:rPr lang="en-US" sz="4652" dirty="0">
                <a:solidFill>
                  <a:srgbClr val="201D3A"/>
                </a:solidFill>
                <a:latin typeface="Codec Pro ExtraBold"/>
                <a:ea typeface="Codec Pro ExtraBold"/>
                <a:cs typeface="Codec Pro ExtraBold"/>
                <a:sym typeface="Codec Pro ExtraBold"/>
              </a:rPr>
              <a:t>SNMMI-TS Student Transition Program</a:t>
            </a:r>
          </a:p>
        </p:txBody>
      </p:sp>
      <p:sp>
        <p:nvSpPr>
          <p:cNvPr id="11" name="TextBox 11"/>
          <p:cNvSpPr txBox="1"/>
          <p:nvPr/>
        </p:nvSpPr>
        <p:spPr>
          <a:xfrm>
            <a:off x="698741" y="2150049"/>
            <a:ext cx="5737668" cy="1438214"/>
          </a:xfrm>
          <a:prstGeom prst="rect">
            <a:avLst/>
          </a:prstGeom>
        </p:spPr>
        <p:txBody>
          <a:bodyPr wrap="square" lIns="0" tIns="0" rIns="0" bIns="0" rtlCol="0" anchor="t">
            <a:spAutoFit/>
          </a:bodyPr>
          <a:lstStyle/>
          <a:p>
            <a:pPr defTabSz="806867">
              <a:lnSpc>
                <a:spcPts val="2331"/>
              </a:lnSpc>
            </a:pPr>
            <a:r>
              <a:rPr lang="en-US" sz="1274" dirty="0">
                <a:solidFill>
                  <a:srgbClr val="201D3A"/>
                </a:solidFill>
                <a:latin typeface="Garet"/>
                <a:ea typeface="Garet"/>
                <a:cs typeface="Garet"/>
                <a:sym typeface="Garet"/>
              </a:rPr>
              <a:t>Students that participated in the free SNMMI-TS trial program, who graduated in the past 6 months, and can present credentials indicating professional activity in molecular imaging or nuclear medicine technology or other related fields. This reduced price is available for five years after graduation as long as there is no lapse in membership. </a:t>
            </a:r>
          </a:p>
        </p:txBody>
      </p:sp>
      <p:sp>
        <p:nvSpPr>
          <p:cNvPr id="12" name="TextBox 12"/>
          <p:cNvSpPr txBox="1"/>
          <p:nvPr/>
        </p:nvSpPr>
        <p:spPr>
          <a:xfrm>
            <a:off x="1310809" y="4129860"/>
            <a:ext cx="4002128" cy="245580"/>
          </a:xfrm>
          <a:prstGeom prst="rect">
            <a:avLst/>
          </a:prstGeom>
        </p:spPr>
        <p:txBody>
          <a:bodyPr lIns="0" tIns="0" rIns="0" bIns="0" rtlCol="0" anchor="t">
            <a:spAutoFit/>
          </a:bodyPr>
          <a:lstStyle/>
          <a:p>
            <a:pPr algn="ctr" defTabSz="806867">
              <a:lnSpc>
                <a:spcPts val="2090"/>
              </a:lnSpc>
            </a:pPr>
            <a:r>
              <a:rPr lang="en-US" sz="1493" b="1" dirty="0">
                <a:solidFill>
                  <a:srgbClr val="201D3A"/>
                </a:solidFill>
                <a:latin typeface="Garet Bold"/>
                <a:ea typeface="Garet Bold"/>
                <a:cs typeface="Garet Bold"/>
                <a:sym typeface="Garet Bold"/>
              </a:rPr>
              <a:t>ANNUAL DUES: $58.50 + CHAPTER DUES</a:t>
            </a:r>
          </a:p>
        </p:txBody>
      </p:sp>
      <p:sp>
        <p:nvSpPr>
          <p:cNvPr id="13" name="TextBox 13"/>
          <p:cNvSpPr txBox="1"/>
          <p:nvPr/>
        </p:nvSpPr>
        <p:spPr>
          <a:xfrm>
            <a:off x="2587498" y="5356575"/>
            <a:ext cx="3427984" cy="559833"/>
          </a:xfrm>
          <a:prstGeom prst="rect">
            <a:avLst/>
          </a:prstGeom>
        </p:spPr>
        <p:txBody>
          <a:bodyPr lIns="0" tIns="0" rIns="0" bIns="0" rtlCol="0" anchor="t">
            <a:spAutoFit/>
          </a:bodyPr>
          <a:lstStyle/>
          <a:p>
            <a:pPr defTabSz="806867">
              <a:lnSpc>
                <a:spcPts val="1479"/>
              </a:lnSpc>
            </a:pPr>
            <a:r>
              <a:rPr lang="en-US" sz="1056" b="1" dirty="0">
                <a:solidFill>
                  <a:srgbClr val="201D3A"/>
                </a:solidFill>
                <a:latin typeface="Garet Bold"/>
                <a:ea typeface="Garet Bold"/>
                <a:cs typeface="Garet Bold"/>
                <a:sym typeface="Garet Bold"/>
              </a:rPr>
              <a:t>Online Subscriptions to The Journal of Nuclear Medicine and Journal of Nuclear Medicine Technology and UPTAKE. </a:t>
            </a:r>
          </a:p>
        </p:txBody>
      </p:sp>
      <p:sp>
        <p:nvSpPr>
          <p:cNvPr id="14" name="TextBox 14"/>
          <p:cNvSpPr txBox="1"/>
          <p:nvPr/>
        </p:nvSpPr>
        <p:spPr>
          <a:xfrm>
            <a:off x="2562235" y="6212698"/>
            <a:ext cx="3281633" cy="367473"/>
          </a:xfrm>
          <a:prstGeom prst="rect">
            <a:avLst/>
          </a:prstGeom>
        </p:spPr>
        <p:txBody>
          <a:bodyPr lIns="0" tIns="0" rIns="0" bIns="0" rtlCol="0" anchor="t">
            <a:spAutoFit/>
          </a:bodyPr>
          <a:lstStyle/>
          <a:p>
            <a:pPr defTabSz="806867">
              <a:lnSpc>
                <a:spcPts val="1479"/>
              </a:lnSpc>
            </a:pPr>
            <a:r>
              <a:rPr lang="en-US" sz="1056" b="1">
                <a:solidFill>
                  <a:srgbClr val="201D3A"/>
                </a:solidFill>
                <a:latin typeface="Garet Bold"/>
                <a:ea typeface="Garet Bold"/>
                <a:cs typeface="Garet Bold"/>
                <a:sym typeface="Garet Bold"/>
              </a:rPr>
              <a:t>Can be elected as an officer of the SNMMI-TS and Voting Rights in SNMMI-TS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02D9E-A86C-65E0-AFF1-19BD7FABC3B5}"/>
              </a:ext>
            </a:extLst>
          </p:cNvPr>
          <p:cNvSpPr>
            <a:spLocks noGrp="1"/>
          </p:cNvSpPr>
          <p:nvPr>
            <p:ph type="title"/>
          </p:nvPr>
        </p:nvSpPr>
        <p:spPr>
          <a:xfrm>
            <a:off x="5568319" y="112610"/>
            <a:ext cx="6458840" cy="748653"/>
          </a:xfrm>
        </p:spPr>
        <p:txBody>
          <a:bodyPr vert="horz" lIns="91440" tIns="45720" rIns="91440" bIns="45720" rtlCol="0" anchor="ctr">
            <a:normAutofit fontScale="90000"/>
          </a:bodyPr>
          <a:lstStyle/>
          <a:p>
            <a:pPr algn="l"/>
            <a:r>
              <a:rPr lang="en-US" sz="4000" kern="1200">
                <a:latin typeface="+mj-lt"/>
                <a:ea typeface="+mj-ea"/>
                <a:cs typeface="+mj-cs"/>
              </a:rPr>
              <a:t>Resources for NMT Students </a:t>
            </a:r>
          </a:p>
        </p:txBody>
      </p:sp>
      <p:pic>
        <p:nvPicPr>
          <p:cNvPr id="6" name="Picture 5">
            <a:extLst>
              <a:ext uri="{FF2B5EF4-FFF2-40B4-BE49-F238E27FC236}">
                <a16:creationId xmlns:a16="http://schemas.microsoft.com/office/drawing/2014/main" id="{C929E783-F110-692E-94EF-CD6E3D413D2F}"/>
              </a:ext>
            </a:extLst>
          </p:cNvPr>
          <p:cNvPicPr>
            <a:picLocks noChangeAspect="1"/>
          </p:cNvPicPr>
          <p:nvPr/>
        </p:nvPicPr>
        <p:blipFill>
          <a:blip r:embed="rId2"/>
          <a:stretch>
            <a:fillRect/>
          </a:stretch>
        </p:blipFill>
        <p:spPr>
          <a:xfrm>
            <a:off x="6409765" y="960359"/>
            <a:ext cx="5106495" cy="3405453"/>
          </a:xfrm>
          <a:prstGeom prst="rect">
            <a:avLst/>
          </a:prstGeom>
        </p:spPr>
      </p:pic>
      <p:pic>
        <p:nvPicPr>
          <p:cNvPr id="14" name="Picture 13">
            <a:extLst>
              <a:ext uri="{FF2B5EF4-FFF2-40B4-BE49-F238E27FC236}">
                <a16:creationId xmlns:a16="http://schemas.microsoft.com/office/drawing/2014/main" id="{8C20E302-E151-4C36-6358-4B194E1665CB}"/>
              </a:ext>
            </a:extLst>
          </p:cNvPr>
          <p:cNvPicPr>
            <a:picLocks noChangeAspect="1"/>
          </p:cNvPicPr>
          <p:nvPr/>
        </p:nvPicPr>
        <p:blipFill>
          <a:blip r:embed="rId3"/>
          <a:stretch>
            <a:fillRect/>
          </a:stretch>
        </p:blipFill>
        <p:spPr>
          <a:xfrm>
            <a:off x="752428" y="1121240"/>
            <a:ext cx="3763272" cy="2567737"/>
          </a:xfrm>
          <a:prstGeom prst="rect">
            <a:avLst/>
          </a:prstGeom>
        </p:spPr>
      </p:pic>
      <p:cxnSp>
        <p:nvCxnSpPr>
          <p:cNvPr id="16" name="Straight Connector 15">
            <a:extLst>
              <a:ext uri="{FF2B5EF4-FFF2-40B4-BE49-F238E27FC236}">
                <a16:creationId xmlns:a16="http://schemas.microsoft.com/office/drawing/2014/main" id="{42E0493B-697B-8721-FC01-FC8F3178DF30}"/>
              </a:ext>
            </a:extLst>
          </p:cNvPr>
          <p:cNvCxnSpPr/>
          <p:nvPr/>
        </p:nvCxnSpPr>
        <p:spPr>
          <a:xfrm>
            <a:off x="5650986" y="1248273"/>
            <a:ext cx="0" cy="5350598"/>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013962F7-5059-A991-C2B3-7602F0328F84}"/>
              </a:ext>
            </a:extLst>
          </p:cNvPr>
          <p:cNvCxnSpPr>
            <a:cxnSpLocks/>
          </p:cNvCxnSpPr>
          <p:nvPr/>
        </p:nvCxnSpPr>
        <p:spPr>
          <a:xfrm>
            <a:off x="276045" y="3780062"/>
            <a:ext cx="4942936"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ADEEBD58-BF26-F30F-0B66-FB719A9FC0E2}"/>
              </a:ext>
            </a:extLst>
          </p:cNvPr>
          <p:cNvCxnSpPr>
            <a:cxnSpLocks/>
          </p:cNvCxnSpPr>
          <p:nvPr/>
        </p:nvCxnSpPr>
        <p:spPr>
          <a:xfrm>
            <a:off x="6409765" y="4492333"/>
            <a:ext cx="5420264" cy="0"/>
          </a:xfrm>
          <a:prstGeom prst="line">
            <a:avLst/>
          </a:prstGeom>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1C4B32E7-C5B8-6BAE-59B5-70BF76034FE8}"/>
              </a:ext>
            </a:extLst>
          </p:cNvPr>
          <p:cNvPicPr>
            <a:picLocks noChangeAspect="1"/>
          </p:cNvPicPr>
          <p:nvPr/>
        </p:nvPicPr>
        <p:blipFill>
          <a:blip r:embed="rId4"/>
          <a:stretch>
            <a:fillRect/>
          </a:stretch>
        </p:blipFill>
        <p:spPr>
          <a:xfrm>
            <a:off x="379149" y="3923572"/>
            <a:ext cx="4736727" cy="2667014"/>
          </a:xfrm>
          <a:prstGeom prst="rect">
            <a:avLst/>
          </a:prstGeom>
        </p:spPr>
      </p:pic>
      <p:pic>
        <p:nvPicPr>
          <p:cNvPr id="7" name="Picture 6">
            <a:extLst>
              <a:ext uri="{FF2B5EF4-FFF2-40B4-BE49-F238E27FC236}">
                <a16:creationId xmlns:a16="http://schemas.microsoft.com/office/drawing/2014/main" id="{EE4467D3-56AA-9E38-AA69-10C4AC80D0C0}"/>
              </a:ext>
            </a:extLst>
          </p:cNvPr>
          <p:cNvPicPr>
            <a:picLocks noChangeAspect="1"/>
          </p:cNvPicPr>
          <p:nvPr/>
        </p:nvPicPr>
        <p:blipFill>
          <a:blip r:embed="rId5"/>
          <a:stretch>
            <a:fillRect/>
          </a:stretch>
        </p:blipFill>
        <p:spPr>
          <a:xfrm>
            <a:off x="6660776" y="4498379"/>
            <a:ext cx="4855483" cy="2100492"/>
          </a:xfrm>
          <a:prstGeom prst="rect">
            <a:avLst/>
          </a:prstGeom>
        </p:spPr>
      </p:pic>
    </p:spTree>
    <p:extLst>
      <p:ext uri="{BB962C8B-B14F-4D97-AF65-F5344CB8AC3E}">
        <p14:creationId xmlns:p14="http://schemas.microsoft.com/office/powerpoint/2010/main" val="1483530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022_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022_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cb9ae7d-2c4f-4fc4-959a-06ca68275489" xsi:nil="true"/>
    <lcf76f155ced4ddcb4097134ff3c332f xmlns="499dba22-ed96-4dcd-b438-93a808f28f6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F429A75C26F54B893F42CADF585634" ma:contentTypeVersion="21" ma:contentTypeDescription="Create a new document." ma:contentTypeScope="" ma:versionID="1863067c7850ac467f6a638969817b17">
  <xsd:schema xmlns:xsd="http://www.w3.org/2001/XMLSchema" xmlns:xs="http://www.w3.org/2001/XMLSchema" xmlns:p="http://schemas.microsoft.com/office/2006/metadata/properties" xmlns:ns2="ccb9ae7d-2c4f-4fc4-959a-06ca68275489" xmlns:ns3="499dba22-ed96-4dcd-b438-93a808f28f6e" targetNamespace="http://schemas.microsoft.com/office/2006/metadata/properties" ma:root="true" ma:fieldsID="a4e05f853191f27d5fca5cef1d653f3b" ns2:_="" ns3:_="">
    <xsd:import namespace="ccb9ae7d-2c4f-4fc4-959a-06ca68275489"/>
    <xsd:import namespace="499dba22-ed96-4dcd-b438-93a808f28f6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b9ae7d-2c4f-4fc4-959a-06ca682754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fc0a0430-653d-4454-aac4-eb5b752f5626}" ma:internalName="TaxCatchAll" ma:showField="CatchAllData" ma:web="ccb9ae7d-2c4f-4fc4-959a-06ca682754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99dba22-ed96-4dcd-b438-93a808f28f6e"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47a4ef1-d9de-4e17-a742-9ae9609a6e75"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A4FB16-673E-4FBB-9F54-1FA0559C7501}">
  <ds:schemaRefs>
    <ds:schemaRef ds:uri="http://purl.org/dc/dcmitype/"/>
    <ds:schemaRef ds:uri="ccb9ae7d-2c4f-4fc4-959a-06ca68275489"/>
    <ds:schemaRef ds:uri="http://schemas.microsoft.com/office/infopath/2007/PartnerControls"/>
    <ds:schemaRef ds:uri="http://schemas.microsoft.com/office/2006/documentManagement/types"/>
    <ds:schemaRef ds:uri="http://schemas.microsoft.com/office/2006/metadata/properties"/>
    <ds:schemaRef ds:uri="http://purl.org/dc/terms/"/>
    <ds:schemaRef ds:uri="499dba22-ed96-4dcd-b438-93a808f28f6e"/>
    <ds:schemaRef ds:uri="http://purl.org/dc/elements/1.1/"/>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60B04237-859B-4351-9B6D-7C247B36B673}">
  <ds:schemaRefs>
    <ds:schemaRef ds:uri="http://schemas.microsoft.com/sharepoint/v3/contenttype/forms"/>
  </ds:schemaRefs>
</ds:datastoreItem>
</file>

<file path=customXml/itemProps3.xml><?xml version="1.0" encoding="utf-8"?>
<ds:datastoreItem xmlns:ds="http://schemas.openxmlformats.org/officeDocument/2006/customXml" ds:itemID="{4138446F-6AB0-4A9E-A852-049F6B6B39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b9ae7d-2c4f-4fc4-959a-06ca68275489"/>
    <ds:schemaRef ds:uri="499dba22-ed96-4dcd-b438-93a808f28f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TotalTime>
  <Words>1894</Words>
  <Application>Microsoft Office PowerPoint</Application>
  <PresentationFormat>Widescreen</PresentationFormat>
  <Paragraphs>226</Paragraphs>
  <Slides>32</Slides>
  <Notes>3</Notes>
  <HiddenSlides>0</HiddenSlides>
  <MMClips>1</MMClips>
  <ScaleCrop>false</ScaleCrop>
  <HeadingPairs>
    <vt:vector size="4" baseType="variant">
      <vt:variant>
        <vt:lpstr>Theme</vt:lpstr>
      </vt:variant>
      <vt:variant>
        <vt:i4>7</vt:i4>
      </vt:variant>
      <vt:variant>
        <vt:lpstr>Slide Titles</vt:lpstr>
      </vt:variant>
      <vt:variant>
        <vt:i4>32</vt:i4>
      </vt:variant>
    </vt:vector>
  </HeadingPairs>
  <TitlesOfParts>
    <vt:vector size="39" baseType="lpstr">
      <vt:lpstr>Office Theme</vt:lpstr>
      <vt:lpstr>View</vt:lpstr>
      <vt:lpstr>2_Office Theme</vt:lpstr>
      <vt:lpstr>4_Office Theme</vt:lpstr>
      <vt:lpstr>5_Office Theme</vt:lpstr>
      <vt:lpstr>1_Office Theme</vt:lpstr>
      <vt:lpstr>3_Office Theme</vt:lpstr>
      <vt:lpstr>PowerPoint Presentation</vt:lpstr>
      <vt:lpstr>Let’s Take a Look…</vt:lpstr>
      <vt:lpstr>Let’s Take a Look…</vt:lpstr>
      <vt:lpstr>Let’s Take a Look…</vt:lpstr>
      <vt:lpstr>Career Opportunities Within Nuclear Medicine </vt:lpstr>
      <vt:lpstr>Want More Information? </vt:lpstr>
      <vt:lpstr>Why Join SNMMI Now? </vt:lpstr>
      <vt:lpstr>PowerPoint Presentation</vt:lpstr>
      <vt:lpstr>Resources for NMT Students </vt:lpstr>
      <vt:lpstr>Why Join Now? Meeting with Congressional Leaders</vt:lpstr>
      <vt:lpstr>SNMMI-TS Advocacy Efforts</vt:lpstr>
      <vt:lpstr>Snmmi.org/scopeofpractice2024</vt:lpstr>
      <vt:lpstr>Why Join Now? Outreach to Patients</vt:lpstr>
      <vt:lpstr>Nuclear Medicine Offers Hope to Cancer Patients</vt:lpstr>
      <vt:lpstr>Resources for Students - SNMMI Career Center</vt:lpstr>
      <vt:lpstr>PowerPoint Presentation</vt:lpstr>
      <vt:lpstr>New! Quick-Reference Protocol Manual, 2nd ed.</vt:lpstr>
      <vt:lpstr>Now Available!</vt:lpstr>
      <vt:lpstr>PowerPoint Presentation</vt:lpstr>
      <vt:lpstr>PowerPoint Presentation</vt:lpstr>
      <vt:lpstr>PowerPoint Presentation</vt:lpstr>
      <vt:lpstr>PowerPoint Presentation</vt:lpstr>
      <vt:lpstr>PowerPoint Presentation</vt:lpstr>
      <vt:lpstr>Nuclear MAP Student Contest Winners</vt:lpstr>
      <vt:lpstr>NEW Entry Level Scholarship </vt:lpstr>
      <vt:lpstr>PowerPoint Presentation</vt:lpstr>
      <vt:lpstr>Keep in the KNOW Stay Connected w/ SNMMI-TS!</vt:lpstr>
      <vt:lpstr>SNMMI Snapshot &amp; Member News - Monthly</vt:lpstr>
      <vt:lpstr>SNMMI-TS Therapy Thursdays</vt:lpstr>
      <vt:lpstr>Women in Nuclear Medicine </vt:lpstr>
      <vt:lpstr>SNMMI Podcast Series</vt:lpstr>
      <vt:lpstr>Like, Follow, Join &amp; Subscribe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Reyes, Laura</dc:creator>
  <cp:lastModifiedBy>Wenzel-Lamb, Nikki</cp:lastModifiedBy>
  <cp:revision>11</cp:revision>
  <dcterms:created xsi:type="dcterms:W3CDTF">2018-09-17T11:54:40Z</dcterms:created>
  <dcterms:modified xsi:type="dcterms:W3CDTF">2025-03-07T16:26:51Z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0x01010043F429A75C26F54B893F42CADF585634</vt:lpwstr>
  </property>
  <property fmtid="{D5CDD505-2E9C-101B-9397-08002B2CF9AE}" pid="3" name="MediaServiceImageTags">
    <vt:lpwstr/>
  </property>
</Properties>
</file>